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92" r:id="rId1"/>
  </p:sldMasterIdLst>
  <p:notesMasterIdLst>
    <p:notesMasterId r:id="rId242"/>
  </p:notesMasterIdLst>
  <p:sldIdLst>
    <p:sldId id="256" r:id="rId2"/>
    <p:sldId id="258" r:id="rId3"/>
    <p:sldId id="261" r:id="rId4"/>
    <p:sldId id="262" r:id="rId5"/>
    <p:sldId id="263" r:id="rId6"/>
    <p:sldId id="264" r:id="rId7"/>
    <p:sldId id="265" r:id="rId8"/>
    <p:sldId id="266" r:id="rId9"/>
    <p:sldId id="267" r:id="rId10"/>
    <p:sldId id="268" r:id="rId11"/>
    <p:sldId id="270" r:id="rId12"/>
    <p:sldId id="271" r:id="rId13"/>
    <p:sldId id="272" r:id="rId14"/>
    <p:sldId id="273" r:id="rId15"/>
    <p:sldId id="274" r:id="rId16"/>
    <p:sldId id="275" r:id="rId17"/>
    <p:sldId id="276" r:id="rId18"/>
    <p:sldId id="277" r:id="rId19"/>
    <p:sldId id="279" r:id="rId20"/>
    <p:sldId id="280" r:id="rId21"/>
    <p:sldId id="281" r:id="rId22"/>
    <p:sldId id="282" r:id="rId23"/>
    <p:sldId id="283" r:id="rId24"/>
    <p:sldId id="284" r:id="rId25"/>
    <p:sldId id="285" r:id="rId26"/>
    <p:sldId id="286" r:id="rId27"/>
    <p:sldId id="287" r:id="rId28"/>
    <p:sldId id="288" r:id="rId29"/>
    <p:sldId id="289" r:id="rId30"/>
    <p:sldId id="290" r:id="rId31"/>
    <p:sldId id="291" r:id="rId32"/>
    <p:sldId id="292" r:id="rId33"/>
    <p:sldId id="293" r:id="rId34"/>
    <p:sldId id="294" r:id="rId35"/>
    <p:sldId id="295" r:id="rId36"/>
    <p:sldId id="296" r:id="rId37"/>
    <p:sldId id="297" r:id="rId38"/>
    <p:sldId id="298" r:id="rId39"/>
    <p:sldId id="301" r:id="rId40"/>
    <p:sldId id="302" r:id="rId41"/>
    <p:sldId id="303" r:id="rId42"/>
    <p:sldId id="304" r:id="rId43"/>
    <p:sldId id="305" r:id="rId44"/>
    <p:sldId id="306" r:id="rId45"/>
    <p:sldId id="308" r:id="rId46"/>
    <p:sldId id="309" r:id="rId47"/>
    <p:sldId id="310" r:id="rId48"/>
    <p:sldId id="311" r:id="rId49"/>
    <p:sldId id="312" r:id="rId50"/>
    <p:sldId id="313" r:id="rId51"/>
    <p:sldId id="314" r:id="rId52"/>
    <p:sldId id="315" r:id="rId53"/>
    <p:sldId id="316" r:id="rId54"/>
    <p:sldId id="317" r:id="rId55"/>
    <p:sldId id="318" r:id="rId56"/>
    <p:sldId id="319" r:id="rId57"/>
    <p:sldId id="320" r:id="rId58"/>
    <p:sldId id="322" r:id="rId59"/>
    <p:sldId id="323" r:id="rId60"/>
    <p:sldId id="324" r:id="rId61"/>
    <p:sldId id="325" r:id="rId62"/>
    <p:sldId id="326" r:id="rId63"/>
    <p:sldId id="327" r:id="rId64"/>
    <p:sldId id="328" r:id="rId65"/>
    <p:sldId id="329" r:id="rId66"/>
    <p:sldId id="330" r:id="rId67"/>
    <p:sldId id="331" r:id="rId68"/>
    <p:sldId id="332" r:id="rId69"/>
    <p:sldId id="333" r:id="rId70"/>
    <p:sldId id="334" r:id="rId71"/>
    <p:sldId id="335" r:id="rId72"/>
    <p:sldId id="336" r:id="rId73"/>
    <p:sldId id="337" r:id="rId74"/>
    <p:sldId id="338" r:id="rId75"/>
    <p:sldId id="339" r:id="rId76"/>
    <p:sldId id="340" r:id="rId77"/>
    <p:sldId id="341" r:id="rId78"/>
    <p:sldId id="342" r:id="rId79"/>
    <p:sldId id="343" r:id="rId80"/>
    <p:sldId id="344" r:id="rId81"/>
    <p:sldId id="345" r:id="rId82"/>
    <p:sldId id="346" r:id="rId83"/>
    <p:sldId id="347" r:id="rId84"/>
    <p:sldId id="348" r:id="rId85"/>
    <p:sldId id="349" r:id="rId86"/>
    <p:sldId id="350" r:id="rId87"/>
    <p:sldId id="351" r:id="rId88"/>
    <p:sldId id="352" r:id="rId89"/>
    <p:sldId id="353" r:id="rId90"/>
    <p:sldId id="354" r:id="rId91"/>
    <p:sldId id="355" r:id="rId92"/>
    <p:sldId id="356" r:id="rId93"/>
    <p:sldId id="357" r:id="rId94"/>
    <p:sldId id="299" r:id="rId95"/>
    <p:sldId id="358" r:id="rId96"/>
    <p:sldId id="359" r:id="rId97"/>
    <p:sldId id="360" r:id="rId98"/>
    <p:sldId id="361" r:id="rId99"/>
    <p:sldId id="362" r:id="rId100"/>
    <p:sldId id="363" r:id="rId101"/>
    <p:sldId id="364" r:id="rId102"/>
    <p:sldId id="365" r:id="rId103"/>
    <p:sldId id="367" r:id="rId104"/>
    <p:sldId id="368" r:id="rId105"/>
    <p:sldId id="369" r:id="rId106"/>
    <p:sldId id="370" r:id="rId107"/>
    <p:sldId id="371" r:id="rId108"/>
    <p:sldId id="372" r:id="rId109"/>
    <p:sldId id="373" r:id="rId110"/>
    <p:sldId id="374" r:id="rId111"/>
    <p:sldId id="375" r:id="rId112"/>
    <p:sldId id="376" r:id="rId113"/>
    <p:sldId id="377" r:id="rId114"/>
    <p:sldId id="378" r:id="rId115"/>
    <p:sldId id="379" r:id="rId116"/>
    <p:sldId id="380" r:id="rId117"/>
    <p:sldId id="381" r:id="rId118"/>
    <p:sldId id="382" r:id="rId119"/>
    <p:sldId id="383" r:id="rId120"/>
    <p:sldId id="384" r:id="rId121"/>
    <p:sldId id="385" r:id="rId122"/>
    <p:sldId id="386" r:id="rId123"/>
    <p:sldId id="387" r:id="rId124"/>
    <p:sldId id="388" r:id="rId125"/>
    <p:sldId id="389" r:id="rId126"/>
    <p:sldId id="390" r:id="rId127"/>
    <p:sldId id="391" r:id="rId128"/>
    <p:sldId id="392" r:id="rId129"/>
    <p:sldId id="393" r:id="rId130"/>
    <p:sldId id="394" r:id="rId131"/>
    <p:sldId id="395" r:id="rId132"/>
    <p:sldId id="396" r:id="rId133"/>
    <p:sldId id="397" r:id="rId134"/>
    <p:sldId id="300" r:id="rId135"/>
    <p:sldId id="259" r:id="rId136"/>
    <p:sldId id="398" r:id="rId137"/>
    <p:sldId id="399" r:id="rId138"/>
    <p:sldId id="400" r:id="rId139"/>
    <p:sldId id="401" r:id="rId140"/>
    <p:sldId id="403" r:id="rId141"/>
    <p:sldId id="402" r:id="rId142"/>
    <p:sldId id="404" r:id="rId143"/>
    <p:sldId id="405" r:id="rId144"/>
    <p:sldId id="406" r:id="rId145"/>
    <p:sldId id="407" r:id="rId146"/>
    <p:sldId id="408" r:id="rId147"/>
    <p:sldId id="409" r:id="rId148"/>
    <p:sldId id="410" r:id="rId149"/>
    <p:sldId id="411" r:id="rId150"/>
    <p:sldId id="412" r:id="rId151"/>
    <p:sldId id="413" r:id="rId152"/>
    <p:sldId id="414" r:id="rId153"/>
    <p:sldId id="415" r:id="rId154"/>
    <p:sldId id="416" r:id="rId155"/>
    <p:sldId id="417" r:id="rId156"/>
    <p:sldId id="418" r:id="rId157"/>
    <p:sldId id="419" r:id="rId158"/>
    <p:sldId id="420" r:id="rId159"/>
    <p:sldId id="421" r:id="rId160"/>
    <p:sldId id="439" r:id="rId161"/>
    <p:sldId id="429" r:id="rId162"/>
    <p:sldId id="422" r:id="rId163"/>
    <p:sldId id="423" r:id="rId164"/>
    <p:sldId id="424" r:id="rId165"/>
    <p:sldId id="425" r:id="rId166"/>
    <p:sldId id="426" r:id="rId167"/>
    <p:sldId id="427" r:id="rId168"/>
    <p:sldId id="440" r:id="rId169"/>
    <p:sldId id="430" r:id="rId170"/>
    <p:sldId id="428" r:id="rId171"/>
    <p:sldId id="431" r:id="rId172"/>
    <p:sldId id="433" r:id="rId173"/>
    <p:sldId id="434" r:id="rId174"/>
    <p:sldId id="443" r:id="rId175"/>
    <p:sldId id="432" r:id="rId176"/>
    <p:sldId id="441" r:id="rId177"/>
    <p:sldId id="442" r:id="rId178"/>
    <p:sldId id="437" r:id="rId179"/>
    <p:sldId id="438" r:id="rId180"/>
    <p:sldId id="444" r:id="rId181"/>
    <p:sldId id="445" r:id="rId182"/>
    <p:sldId id="446" r:id="rId183"/>
    <p:sldId id="447" r:id="rId184"/>
    <p:sldId id="448" r:id="rId185"/>
    <p:sldId id="451" r:id="rId186"/>
    <p:sldId id="449" r:id="rId187"/>
    <p:sldId id="452" r:id="rId188"/>
    <p:sldId id="450" r:id="rId189"/>
    <p:sldId id="453" r:id="rId190"/>
    <p:sldId id="454" r:id="rId191"/>
    <p:sldId id="455" r:id="rId192"/>
    <p:sldId id="457" r:id="rId193"/>
    <p:sldId id="458" r:id="rId194"/>
    <p:sldId id="456" r:id="rId195"/>
    <p:sldId id="459" r:id="rId196"/>
    <p:sldId id="460" r:id="rId197"/>
    <p:sldId id="461" r:id="rId198"/>
    <p:sldId id="462" r:id="rId199"/>
    <p:sldId id="463" r:id="rId200"/>
    <p:sldId id="464" r:id="rId201"/>
    <p:sldId id="465" r:id="rId202"/>
    <p:sldId id="466" r:id="rId203"/>
    <p:sldId id="467" r:id="rId204"/>
    <p:sldId id="468" r:id="rId205"/>
    <p:sldId id="470" r:id="rId206"/>
    <p:sldId id="469" r:id="rId207"/>
    <p:sldId id="471" r:id="rId208"/>
    <p:sldId id="472" r:id="rId209"/>
    <p:sldId id="473" r:id="rId210"/>
    <p:sldId id="474" r:id="rId211"/>
    <p:sldId id="475" r:id="rId212"/>
    <p:sldId id="476" r:id="rId213"/>
    <p:sldId id="477" r:id="rId214"/>
    <p:sldId id="478" r:id="rId215"/>
    <p:sldId id="479" r:id="rId216"/>
    <p:sldId id="496" r:id="rId217"/>
    <p:sldId id="480" r:id="rId218"/>
    <p:sldId id="481" r:id="rId219"/>
    <p:sldId id="482" r:id="rId220"/>
    <p:sldId id="483" r:id="rId221"/>
    <p:sldId id="484" r:id="rId222"/>
    <p:sldId id="485" r:id="rId223"/>
    <p:sldId id="486" r:id="rId224"/>
    <p:sldId id="487" r:id="rId225"/>
    <p:sldId id="488" r:id="rId226"/>
    <p:sldId id="489" r:id="rId227"/>
    <p:sldId id="490" r:id="rId228"/>
    <p:sldId id="491" r:id="rId229"/>
    <p:sldId id="492" r:id="rId230"/>
    <p:sldId id="493" r:id="rId231"/>
    <p:sldId id="494" r:id="rId232"/>
    <p:sldId id="495" r:id="rId233"/>
    <p:sldId id="497" r:id="rId234"/>
    <p:sldId id="260" r:id="rId235"/>
    <p:sldId id="498" r:id="rId236"/>
    <p:sldId id="499" r:id="rId237"/>
    <p:sldId id="500" r:id="rId238"/>
    <p:sldId id="501" r:id="rId239"/>
    <p:sldId id="502" r:id="rId240"/>
    <p:sldId id="503" r:id="rId24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67" d="100"/>
          <a:sy n="67" d="100"/>
        </p:scale>
        <p:origin x="-1536" y="-80"/>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170" Type="http://schemas.openxmlformats.org/officeDocument/2006/relationships/slide" Target="slides/slide169.xml"/><Relationship Id="rId171" Type="http://schemas.openxmlformats.org/officeDocument/2006/relationships/slide" Target="slides/slide170.xml"/><Relationship Id="rId172" Type="http://schemas.openxmlformats.org/officeDocument/2006/relationships/slide" Target="slides/slide171.xml"/><Relationship Id="rId173" Type="http://schemas.openxmlformats.org/officeDocument/2006/relationships/slide" Target="slides/slide172.xml"/><Relationship Id="rId174" Type="http://schemas.openxmlformats.org/officeDocument/2006/relationships/slide" Target="slides/slide173.xml"/><Relationship Id="rId175" Type="http://schemas.openxmlformats.org/officeDocument/2006/relationships/slide" Target="slides/slide174.xml"/><Relationship Id="rId176" Type="http://schemas.openxmlformats.org/officeDocument/2006/relationships/slide" Target="slides/slide175.xml"/><Relationship Id="rId177" Type="http://schemas.openxmlformats.org/officeDocument/2006/relationships/slide" Target="slides/slide176.xml"/><Relationship Id="rId178" Type="http://schemas.openxmlformats.org/officeDocument/2006/relationships/slide" Target="slides/slide177.xml"/><Relationship Id="rId179" Type="http://schemas.openxmlformats.org/officeDocument/2006/relationships/slide" Target="slides/slide17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200" Type="http://schemas.openxmlformats.org/officeDocument/2006/relationships/slide" Target="slides/slide199.xml"/><Relationship Id="rId201" Type="http://schemas.openxmlformats.org/officeDocument/2006/relationships/slide" Target="slides/slide200.xml"/><Relationship Id="rId202" Type="http://schemas.openxmlformats.org/officeDocument/2006/relationships/slide" Target="slides/slide201.xml"/><Relationship Id="rId203" Type="http://schemas.openxmlformats.org/officeDocument/2006/relationships/slide" Target="slides/slide202.xml"/><Relationship Id="rId204" Type="http://schemas.openxmlformats.org/officeDocument/2006/relationships/slide" Target="slides/slide203.xml"/><Relationship Id="rId205" Type="http://schemas.openxmlformats.org/officeDocument/2006/relationships/slide" Target="slides/slide204.xml"/><Relationship Id="rId206" Type="http://schemas.openxmlformats.org/officeDocument/2006/relationships/slide" Target="slides/slide205.xml"/><Relationship Id="rId207" Type="http://schemas.openxmlformats.org/officeDocument/2006/relationships/slide" Target="slides/slide206.xml"/><Relationship Id="rId208" Type="http://schemas.openxmlformats.org/officeDocument/2006/relationships/slide" Target="slides/slide207.xml"/><Relationship Id="rId209" Type="http://schemas.openxmlformats.org/officeDocument/2006/relationships/slide" Target="slides/slide20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 Id="rId180" Type="http://schemas.openxmlformats.org/officeDocument/2006/relationships/slide" Target="slides/slide179.xml"/><Relationship Id="rId181" Type="http://schemas.openxmlformats.org/officeDocument/2006/relationships/slide" Target="slides/slide180.xml"/><Relationship Id="rId182" Type="http://schemas.openxmlformats.org/officeDocument/2006/relationships/slide" Target="slides/slide181.xml"/><Relationship Id="rId183" Type="http://schemas.openxmlformats.org/officeDocument/2006/relationships/slide" Target="slides/slide182.xml"/><Relationship Id="rId184" Type="http://schemas.openxmlformats.org/officeDocument/2006/relationships/slide" Target="slides/slide183.xml"/><Relationship Id="rId185" Type="http://schemas.openxmlformats.org/officeDocument/2006/relationships/slide" Target="slides/slide184.xml"/><Relationship Id="rId186" Type="http://schemas.openxmlformats.org/officeDocument/2006/relationships/slide" Target="slides/slide185.xml"/><Relationship Id="rId187" Type="http://schemas.openxmlformats.org/officeDocument/2006/relationships/slide" Target="slides/slide186.xml"/><Relationship Id="rId188" Type="http://schemas.openxmlformats.org/officeDocument/2006/relationships/slide" Target="slides/slide187.xml"/><Relationship Id="rId189" Type="http://schemas.openxmlformats.org/officeDocument/2006/relationships/slide" Target="slides/slide18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slide" Target="slides/slide124.xml"/><Relationship Id="rId126" Type="http://schemas.openxmlformats.org/officeDocument/2006/relationships/slide" Target="slides/slide125.xml"/><Relationship Id="rId127" Type="http://schemas.openxmlformats.org/officeDocument/2006/relationships/slide" Target="slides/slide126.xml"/><Relationship Id="rId128" Type="http://schemas.openxmlformats.org/officeDocument/2006/relationships/slide" Target="slides/slide127.xml"/><Relationship Id="rId129" Type="http://schemas.openxmlformats.org/officeDocument/2006/relationships/slide" Target="slides/slide128.xml"/><Relationship Id="rId210" Type="http://schemas.openxmlformats.org/officeDocument/2006/relationships/slide" Target="slides/slide209.xml"/><Relationship Id="rId211" Type="http://schemas.openxmlformats.org/officeDocument/2006/relationships/slide" Target="slides/slide210.xml"/><Relationship Id="rId212" Type="http://schemas.openxmlformats.org/officeDocument/2006/relationships/slide" Target="slides/slide211.xml"/><Relationship Id="rId213" Type="http://schemas.openxmlformats.org/officeDocument/2006/relationships/slide" Target="slides/slide212.xml"/><Relationship Id="rId214" Type="http://schemas.openxmlformats.org/officeDocument/2006/relationships/slide" Target="slides/slide213.xml"/><Relationship Id="rId215" Type="http://schemas.openxmlformats.org/officeDocument/2006/relationships/slide" Target="slides/slide214.xml"/><Relationship Id="rId216" Type="http://schemas.openxmlformats.org/officeDocument/2006/relationships/slide" Target="slides/slide215.xml"/><Relationship Id="rId217" Type="http://schemas.openxmlformats.org/officeDocument/2006/relationships/slide" Target="slides/slide216.xml"/><Relationship Id="rId218" Type="http://schemas.openxmlformats.org/officeDocument/2006/relationships/slide" Target="slides/slide217.xml"/><Relationship Id="rId219" Type="http://schemas.openxmlformats.org/officeDocument/2006/relationships/slide" Target="slides/slide21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190" Type="http://schemas.openxmlformats.org/officeDocument/2006/relationships/slide" Target="slides/slide189.xml"/><Relationship Id="rId191" Type="http://schemas.openxmlformats.org/officeDocument/2006/relationships/slide" Target="slides/slide190.xml"/><Relationship Id="rId192" Type="http://schemas.openxmlformats.org/officeDocument/2006/relationships/slide" Target="slides/slide191.xml"/><Relationship Id="rId193" Type="http://schemas.openxmlformats.org/officeDocument/2006/relationships/slide" Target="slides/slide192.xml"/><Relationship Id="rId194" Type="http://schemas.openxmlformats.org/officeDocument/2006/relationships/slide" Target="slides/slide193.xml"/><Relationship Id="rId195" Type="http://schemas.openxmlformats.org/officeDocument/2006/relationships/slide" Target="slides/slide194.xml"/><Relationship Id="rId196" Type="http://schemas.openxmlformats.org/officeDocument/2006/relationships/slide" Target="slides/slide195.xml"/><Relationship Id="rId197" Type="http://schemas.openxmlformats.org/officeDocument/2006/relationships/slide" Target="slides/slide196.xml"/><Relationship Id="rId198" Type="http://schemas.openxmlformats.org/officeDocument/2006/relationships/slide" Target="slides/slide197.xml"/><Relationship Id="rId199" Type="http://schemas.openxmlformats.org/officeDocument/2006/relationships/slide" Target="slides/slide19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130" Type="http://schemas.openxmlformats.org/officeDocument/2006/relationships/slide" Target="slides/slide129.xml"/><Relationship Id="rId131" Type="http://schemas.openxmlformats.org/officeDocument/2006/relationships/slide" Target="slides/slide130.xml"/><Relationship Id="rId132" Type="http://schemas.openxmlformats.org/officeDocument/2006/relationships/slide" Target="slides/slide131.xml"/><Relationship Id="rId133" Type="http://schemas.openxmlformats.org/officeDocument/2006/relationships/slide" Target="slides/slide132.xml"/><Relationship Id="rId220" Type="http://schemas.openxmlformats.org/officeDocument/2006/relationships/slide" Target="slides/slide219.xml"/><Relationship Id="rId221" Type="http://schemas.openxmlformats.org/officeDocument/2006/relationships/slide" Target="slides/slide220.xml"/><Relationship Id="rId222" Type="http://schemas.openxmlformats.org/officeDocument/2006/relationships/slide" Target="slides/slide221.xml"/><Relationship Id="rId223" Type="http://schemas.openxmlformats.org/officeDocument/2006/relationships/slide" Target="slides/slide222.xml"/><Relationship Id="rId224" Type="http://schemas.openxmlformats.org/officeDocument/2006/relationships/slide" Target="slides/slide223.xml"/><Relationship Id="rId225" Type="http://schemas.openxmlformats.org/officeDocument/2006/relationships/slide" Target="slides/slide224.xml"/><Relationship Id="rId226" Type="http://schemas.openxmlformats.org/officeDocument/2006/relationships/slide" Target="slides/slide225.xml"/><Relationship Id="rId227" Type="http://schemas.openxmlformats.org/officeDocument/2006/relationships/slide" Target="slides/slide226.xml"/><Relationship Id="rId228" Type="http://schemas.openxmlformats.org/officeDocument/2006/relationships/slide" Target="slides/slide227.xml"/><Relationship Id="rId229" Type="http://schemas.openxmlformats.org/officeDocument/2006/relationships/slide" Target="slides/slide228.xml"/><Relationship Id="rId134" Type="http://schemas.openxmlformats.org/officeDocument/2006/relationships/slide" Target="slides/slide133.xml"/><Relationship Id="rId135" Type="http://schemas.openxmlformats.org/officeDocument/2006/relationships/slide" Target="slides/slide134.xml"/><Relationship Id="rId136" Type="http://schemas.openxmlformats.org/officeDocument/2006/relationships/slide" Target="slides/slide135.xml"/><Relationship Id="rId137" Type="http://schemas.openxmlformats.org/officeDocument/2006/relationships/slide" Target="slides/slide136.xml"/><Relationship Id="rId138" Type="http://schemas.openxmlformats.org/officeDocument/2006/relationships/slide" Target="slides/slide137.xml"/><Relationship Id="rId139" Type="http://schemas.openxmlformats.org/officeDocument/2006/relationships/slide" Target="slides/slide1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40" Type="http://schemas.openxmlformats.org/officeDocument/2006/relationships/slide" Target="slides/slide139.xml"/><Relationship Id="rId141" Type="http://schemas.openxmlformats.org/officeDocument/2006/relationships/slide" Target="slides/slide140.xml"/><Relationship Id="rId142" Type="http://schemas.openxmlformats.org/officeDocument/2006/relationships/slide" Target="slides/slide141.xml"/><Relationship Id="rId143" Type="http://schemas.openxmlformats.org/officeDocument/2006/relationships/slide" Target="slides/slide142.xml"/><Relationship Id="rId144" Type="http://schemas.openxmlformats.org/officeDocument/2006/relationships/slide" Target="slides/slide143.xml"/><Relationship Id="rId145" Type="http://schemas.openxmlformats.org/officeDocument/2006/relationships/slide" Target="slides/slide144.xml"/><Relationship Id="rId146" Type="http://schemas.openxmlformats.org/officeDocument/2006/relationships/slide" Target="slides/slide145.xml"/><Relationship Id="rId147" Type="http://schemas.openxmlformats.org/officeDocument/2006/relationships/slide" Target="slides/slide146.xml"/><Relationship Id="rId148" Type="http://schemas.openxmlformats.org/officeDocument/2006/relationships/slide" Target="slides/slide147.xml"/><Relationship Id="rId149" Type="http://schemas.openxmlformats.org/officeDocument/2006/relationships/slide" Target="slides/slide148.xml"/><Relationship Id="rId230" Type="http://schemas.openxmlformats.org/officeDocument/2006/relationships/slide" Target="slides/slide229.xml"/><Relationship Id="rId231" Type="http://schemas.openxmlformats.org/officeDocument/2006/relationships/slide" Target="slides/slide230.xml"/><Relationship Id="rId232" Type="http://schemas.openxmlformats.org/officeDocument/2006/relationships/slide" Target="slides/slide231.xml"/><Relationship Id="rId233" Type="http://schemas.openxmlformats.org/officeDocument/2006/relationships/slide" Target="slides/slide232.xml"/><Relationship Id="rId234" Type="http://schemas.openxmlformats.org/officeDocument/2006/relationships/slide" Target="slides/slide233.xml"/><Relationship Id="rId235" Type="http://schemas.openxmlformats.org/officeDocument/2006/relationships/slide" Target="slides/slide234.xml"/><Relationship Id="rId236" Type="http://schemas.openxmlformats.org/officeDocument/2006/relationships/slide" Target="slides/slide235.xml"/><Relationship Id="rId237" Type="http://schemas.openxmlformats.org/officeDocument/2006/relationships/slide" Target="slides/slide236.xml"/><Relationship Id="rId238" Type="http://schemas.openxmlformats.org/officeDocument/2006/relationships/slide" Target="slides/slide237.xml"/><Relationship Id="rId239" Type="http://schemas.openxmlformats.org/officeDocument/2006/relationships/slide" Target="slides/slide2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150" Type="http://schemas.openxmlformats.org/officeDocument/2006/relationships/slide" Target="slides/slide149.xml"/><Relationship Id="rId151" Type="http://schemas.openxmlformats.org/officeDocument/2006/relationships/slide" Target="slides/slide150.xml"/><Relationship Id="rId152" Type="http://schemas.openxmlformats.org/officeDocument/2006/relationships/slide" Target="slides/slide151.xml"/><Relationship Id="rId153" Type="http://schemas.openxmlformats.org/officeDocument/2006/relationships/slide" Target="slides/slide152.xml"/><Relationship Id="rId154" Type="http://schemas.openxmlformats.org/officeDocument/2006/relationships/slide" Target="slides/slide153.xml"/><Relationship Id="rId155" Type="http://schemas.openxmlformats.org/officeDocument/2006/relationships/slide" Target="slides/slide154.xml"/><Relationship Id="rId156" Type="http://schemas.openxmlformats.org/officeDocument/2006/relationships/slide" Target="slides/slide155.xml"/><Relationship Id="rId157" Type="http://schemas.openxmlformats.org/officeDocument/2006/relationships/slide" Target="slides/slide156.xml"/><Relationship Id="rId158" Type="http://schemas.openxmlformats.org/officeDocument/2006/relationships/slide" Target="slides/slide157.xml"/><Relationship Id="rId159" Type="http://schemas.openxmlformats.org/officeDocument/2006/relationships/slide" Target="slides/slide158.xml"/><Relationship Id="rId240" Type="http://schemas.openxmlformats.org/officeDocument/2006/relationships/slide" Target="slides/slide239.xml"/><Relationship Id="rId241" Type="http://schemas.openxmlformats.org/officeDocument/2006/relationships/slide" Target="slides/slide240.xml"/><Relationship Id="rId242" Type="http://schemas.openxmlformats.org/officeDocument/2006/relationships/notesMaster" Target="notesMasters/notesMaster1.xml"/><Relationship Id="rId243" Type="http://schemas.openxmlformats.org/officeDocument/2006/relationships/printerSettings" Target="printerSettings/printerSettings1.bin"/><Relationship Id="rId244" Type="http://schemas.openxmlformats.org/officeDocument/2006/relationships/presProps" Target="presProps.xml"/><Relationship Id="rId245" Type="http://schemas.openxmlformats.org/officeDocument/2006/relationships/viewProps" Target="viewProps.xml"/><Relationship Id="rId246" Type="http://schemas.openxmlformats.org/officeDocument/2006/relationships/theme" Target="theme/theme1.xml"/><Relationship Id="rId247" Type="http://schemas.openxmlformats.org/officeDocument/2006/relationships/tableStyles" Target="tableStyles.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60" Type="http://schemas.openxmlformats.org/officeDocument/2006/relationships/slide" Target="slides/slide159.xml"/><Relationship Id="rId161" Type="http://schemas.openxmlformats.org/officeDocument/2006/relationships/slide" Target="slides/slide160.xml"/><Relationship Id="rId162" Type="http://schemas.openxmlformats.org/officeDocument/2006/relationships/slide" Target="slides/slide161.xml"/><Relationship Id="rId163" Type="http://schemas.openxmlformats.org/officeDocument/2006/relationships/slide" Target="slides/slide162.xml"/><Relationship Id="rId164" Type="http://schemas.openxmlformats.org/officeDocument/2006/relationships/slide" Target="slides/slide163.xml"/><Relationship Id="rId165" Type="http://schemas.openxmlformats.org/officeDocument/2006/relationships/slide" Target="slides/slide164.xml"/><Relationship Id="rId166" Type="http://schemas.openxmlformats.org/officeDocument/2006/relationships/slide" Target="slides/slide165.xml"/><Relationship Id="rId167" Type="http://schemas.openxmlformats.org/officeDocument/2006/relationships/slide" Target="slides/slide166.xml"/><Relationship Id="rId168" Type="http://schemas.openxmlformats.org/officeDocument/2006/relationships/slide" Target="slides/slide167.xml"/><Relationship Id="rId169" Type="http://schemas.openxmlformats.org/officeDocument/2006/relationships/slide" Target="slides/slide168.xml"/><Relationship Id="rId100" Type="http://schemas.openxmlformats.org/officeDocument/2006/relationships/slide" Target="slides/slide99.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s-ES_tradnl"/>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5FB10E6-7B69-4A48-8BB9-90B0E41753D2}" type="datetimeFigureOut">
              <a:rPr lang="en-US" smtClean="0"/>
              <a:t>11/30/11</a:t>
            </a:fld>
            <a:endParaRPr lang="es-ES_tradnl"/>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s-ES_tradnl"/>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s-ES_tradnl"/>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s-ES_tradnl"/>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DF37542-8DB3-6246-9C8E-3B1DF33FAE78}" type="slidenum">
              <a:rPr lang="es-ES_tradnl" smtClean="0"/>
              <a:t>‹#›</a:t>
            </a:fld>
            <a:endParaRPr lang="es-ES_tradnl"/>
          </a:p>
        </p:txBody>
      </p:sp>
    </p:spTree>
    <p:extLst>
      <p:ext uri="{BB962C8B-B14F-4D97-AF65-F5344CB8AC3E}">
        <p14:creationId xmlns:p14="http://schemas.microsoft.com/office/powerpoint/2010/main" val="4051255337"/>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_tradnl" dirty="0" smtClean="0"/>
              <a:t>Nótese todos los métodos vacíos que son obligatorios</a:t>
            </a:r>
            <a:r>
              <a:rPr lang="es-ES_tradnl" baseline="0" dirty="0" smtClean="0"/>
              <a:t> al implementar la interfaz </a:t>
            </a:r>
            <a:r>
              <a:rPr lang="es-ES_tradnl" baseline="0" dirty="0" err="1" smtClean="0"/>
              <a:t>SessionBean</a:t>
            </a:r>
            <a:r>
              <a:rPr lang="es-ES_tradnl" baseline="0" dirty="0" smtClean="0"/>
              <a:t>. Todo esto para poder hacer que un EJB regrese un </a:t>
            </a:r>
            <a:r>
              <a:rPr lang="es-ES_tradnl" baseline="0" dirty="0" err="1" smtClean="0"/>
              <a:t>String</a:t>
            </a:r>
            <a:r>
              <a:rPr lang="es-ES_tradnl" baseline="0" dirty="0" smtClean="0"/>
              <a:t> con “</a:t>
            </a:r>
            <a:r>
              <a:rPr lang="es-ES_tradnl" baseline="0" dirty="0" err="1" smtClean="0"/>
              <a:t>Hello</a:t>
            </a:r>
            <a:r>
              <a:rPr lang="es-ES_tradnl" baseline="0" dirty="0" smtClean="0"/>
              <a:t> </a:t>
            </a:r>
            <a:r>
              <a:rPr lang="es-ES_tradnl" baseline="0" dirty="0" err="1" smtClean="0"/>
              <a:t>World</a:t>
            </a:r>
            <a:r>
              <a:rPr lang="es-ES_tradnl" baseline="0" dirty="0" smtClean="0"/>
              <a:t>”.</a:t>
            </a:r>
            <a:endParaRPr lang="es-ES_tradnl" dirty="0"/>
          </a:p>
        </p:txBody>
      </p:sp>
      <p:sp>
        <p:nvSpPr>
          <p:cNvPr id="4" name="Slide Number Placeholder 3"/>
          <p:cNvSpPr>
            <a:spLocks noGrp="1"/>
          </p:cNvSpPr>
          <p:nvPr>
            <p:ph type="sldNum" sz="quarter" idx="10"/>
          </p:nvPr>
        </p:nvSpPr>
        <p:spPr/>
        <p:txBody>
          <a:bodyPr/>
          <a:lstStyle/>
          <a:p>
            <a:fld id="{ADF37542-8DB3-6246-9C8E-3B1DF33FAE78}" type="slidenum">
              <a:rPr lang="es-ES_tradnl" smtClean="0"/>
              <a:t>5</a:t>
            </a:fld>
            <a:endParaRPr lang="es-ES_tradnl"/>
          </a:p>
        </p:txBody>
      </p:sp>
    </p:spTree>
    <p:extLst>
      <p:ext uri="{BB962C8B-B14F-4D97-AF65-F5344CB8AC3E}">
        <p14:creationId xmlns:p14="http://schemas.microsoft.com/office/powerpoint/2010/main" val="15658499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_tradnl" dirty="0" smtClean="0"/>
              <a:t>No es necesario implementar nada. Así de simple es programar en Spring.</a:t>
            </a:r>
            <a:endParaRPr lang="es-ES_tradnl" dirty="0"/>
          </a:p>
        </p:txBody>
      </p:sp>
      <p:sp>
        <p:nvSpPr>
          <p:cNvPr id="4" name="Slide Number Placeholder 3"/>
          <p:cNvSpPr>
            <a:spLocks noGrp="1"/>
          </p:cNvSpPr>
          <p:nvPr>
            <p:ph type="sldNum" sz="quarter" idx="10"/>
          </p:nvPr>
        </p:nvSpPr>
        <p:spPr/>
        <p:txBody>
          <a:bodyPr/>
          <a:lstStyle/>
          <a:p>
            <a:fld id="{ADF37542-8DB3-6246-9C8E-3B1DF33FAE78}" type="slidenum">
              <a:rPr lang="es-ES_tradnl" smtClean="0"/>
              <a:t>6</a:t>
            </a:fld>
            <a:endParaRPr lang="es-ES_tradnl"/>
          </a:p>
        </p:txBody>
      </p:sp>
    </p:spTree>
    <p:extLst>
      <p:ext uri="{BB962C8B-B14F-4D97-AF65-F5344CB8AC3E}">
        <p14:creationId xmlns:p14="http://schemas.microsoft.com/office/powerpoint/2010/main" val="39795976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_tradnl" dirty="0" smtClean="0"/>
              <a:t>El caballero</a:t>
            </a:r>
            <a:r>
              <a:rPr lang="es-ES_tradnl" baseline="0" dirty="0" smtClean="0"/>
              <a:t> sólo puede rescatar damiselas y no puede hacer ningún otro encargo.</a:t>
            </a:r>
            <a:endParaRPr lang="es-ES_tradnl" dirty="0"/>
          </a:p>
        </p:txBody>
      </p:sp>
      <p:sp>
        <p:nvSpPr>
          <p:cNvPr id="4" name="Slide Number Placeholder 3"/>
          <p:cNvSpPr>
            <a:spLocks noGrp="1"/>
          </p:cNvSpPr>
          <p:nvPr>
            <p:ph type="sldNum" sz="quarter" idx="10"/>
          </p:nvPr>
        </p:nvSpPr>
        <p:spPr/>
        <p:txBody>
          <a:bodyPr/>
          <a:lstStyle/>
          <a:p>
            <a:fld id="{ADF37542-8DB3-6246-9C8E-3B1DF33FAE78}" type="slidenum">
              <a:rPr lang="es-ES_tradnl" smtClean="0"/>
              <a:t>7</a:t>
            </a:fld>
            <a:endParaRPr lang="es-ES_tradnl"/>
          </a:p>
        </p:txBody>
      </p:sp>
    </p:spTree>
    <p:extLst>
      <p:ext uri="{BB962C8B-B14F-4D97-AF65-F5344CB8AC3E}">
        <p14:creationId xmlns:p14="http://schemas.microsoft.com/office/powerpoint/2010/main" val="39795976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_tradnl" dirty="0" smtClean="0"/>
              <a:t>Ahora el caballero valiente puede lanzarse a</a:t>
            </a:r>
            <a:r>
              <a:rPr lang="es-ES_tradnl" baseline="0" dirty="0" smtClean="0"/>
              <a:t> hacer </a:t>
            </a:r>
            <a:r>
              <a:rPr lang="es-ES_tradnl" baseline="0" dirty="0" err="1" smtClean="0"/>
              <a:t>RescatarDamiselaQuest</a:t>
            </a:r>
            <a:r>
              <a:rPr lang="es-ES_tradnl" baseline="0" dirty="0" smtClean="0"/>
              <a:t> o </a:t>
            </a:r>
            <a:r>
              <a:rPr lang="es-ES_tradnl" baseline="0" dirty="0" err="1" smtClean="0"/>
              <a:t>MatarDragonQuest</a:t>
            </a:r>
            <a:r>
              <a:rPr lang="es-ES_tradnl" baseline="0" dirty="0" smtClean="0"/>
              <a:t> o cualquier otro tipo de encargo siempre y cuando implemente la interfaz </a:t>
            </a:r>
            <a:r>
              <a:rPr lang="es-ES_tradnl" baseline="0" dirty="0" err="1" smtClean="0"/>
              <a:t>Quest</a:t>
            </a:r>
            <a:r>
              <a:rPr lang="es-ES_tradnl" baseline="0" dirty="0" smtClean="0"/>
              <a:t>.</a:t>
            </a:r>
            <a:endParaRPr lang="es-ES_tradnl" dirty="0"/>
          </a:p>
        </p:txBody>
      </p:sp>
      <p:sp>
        <p:nvSpPr>
          <p:cNvPr id="4" name="Slide Number Placeholder 3"/>
          <p:cNvSpPr>
            <a:spLocks noGrp="1"/>
          </p:cNvSpPr>
          <p:nvPr>
            <p:ph type="sldNum" sz="quarter" idx="10"/>
          </p:nvPr>
        </p:nvSpPr>
        <p:spPr/>
        <p:txBody>
          <a:bodyPr/>
          <a:lstStyle/>
          <a:p>
            <a:fld id="{ADF37542-8DB3-6246-9C8E-3B1DF33FAE78}" type="slidenum">
              <a:rPr lang="es-ES_tradnl" smtClean="0"/>
              <a:t>8</a:t>
            </a:fld>
            <a:endParaRPr lang="es-ES_tradnl"/>
          </a:p>
        </p:txBody>
      </p:sp>
    </p:spTree>
    <p:extLst>
      <p:ext uri="{BB962C8B-B14F-4D97-AF65-F5344CB8AC3E}">
        <p14:creationId xmlns:p14="http://schemas.microsoft.com/office/powerpoint/2010/main" val="39795976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_tradnl" dirty="0" smtClean="0"/>
              <a:t>Primero declaramos a </a:t>
            </a:r>
            <a:r>
              <a:rPr lang="es-ES_tradnl" dirty="0" err="1" smtClean="0"/>
              <a:t>Minstrel</a:t>
            </a:r>
            <a:r>
              <a:rPr lang="es-ES_tradnl" baseline="0" dirty="0" smtClean="0"/>
              <a:t> como un </a:t>
            </a:r>
            <a:r>
              <a:rPr lang="es-ES_tradnl" baseline="0" dirty="0" err="1" smtClean="0"/>
              <a:t>Bean</a:t>
            </a:r>
            <a:r>
              <a:rPr lang="es-ES_tradnl" baseline="0" dirty="0" smtClean="0"/>
              <a:t>, luego nos referimos a él en el aspecto AOP y después de hacer la definición del punto en el cual vamos a trabajar, definimos lo que se va a hacer antes y después de este punto.</a:t>
            </a:r>
            <a:endParaRPr lang="es-ES_tradnl" dirty="0"/>
          </a:p>
        </p:txBody>
      </p:sp>
      <p:sp>
        <p:nvSpPr>
          <p:cNvPr id="4" name="Slide Number Placeholder 3"/>
          <p:cNvSpPr>
            <a:spLocks noGrp="1"/>
          </p:cNvSpPr>
          <p:nvPr>
            <p:ph type="sldNum" sz="quarter" idx="10"/>
          </p:nvPr>
        </p:nvSpPr>
        <p:spPr/>
        <p:txBody>
          <a:bodyPr/>
          <a:lstStyle/>
          <a:p>
            <a:fld id="{ADF37542-8DB3-6246-9C8E-3B1DF33FAE78}" type="slidenum">
              <a:rPr lang="es-ES_tradnl" smtClean="0"/>
              <a:t>17</a:t>
            </a:fld>
            <a:endParaRPr lang="es-ES_tradnl"/>
          </a:p>
        </p:txBody>
      </p:sp>
    </p:spTree>
    <p:extLst>
      <p:ext uri="{BB962C8B-B14F-4D97-AF65-F5344CB8AC3E}">
        <p14:creationId xmlns:p14="http://schemas.microsoft.com/office/powerpoint/2010/main" val="38936230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10"/>
          </p:nvPr>
        </p:nvSpPr>
        <p:spPr/>
        <p:txBody>
          <a:bodyPr/>
          <a:lstStyle/>
          <a:p>
            <a:fld id="{ADF37542-8DB3-6246-9C8E-3B1DF33FAE78}" type="slidenum">
              <a:rPr lang="es-ES_tradnl" smtClean="0"/>
              <a:t>19</a:t>
            </a:fld>
            <a:endParaRPr lang="es-ES_tradnl"/>
          </a:p>
        </p:txBody>
      </p:sp>
    </p:spTree>
    <p:extLst>
      <p:ext uri="{BB962C8B-B14F-4D97-AF65-F5344CB8AC3E}">
        <p14:creationId xmlns:p14="http://schemas.microsoft.com/office/powerpoint/2010/main" val="30901177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10"/>
          </p:nvPr>
        </p:nvSpPr>
        <p:spPr/>
        <p:txBody>
          <a:bodyPr/>
          <a:lstStyle/>
          <a:p>
            <a:fld id="{ADF37542-8DB3-6246-9C8E-3B1DF33FAE78}" type="slidenum">
              <a:rPr lang="es-ES_tradnl" smtClean="0"/>
              <a:t>23</a:t>
            </a:fld>
            <a:endParaRPr lang="es-ES_tradnl"/>
          </a:p>
        </p:txBody>
      </p:sp>
    </p:spTree>
    <p:extLst>
      <p:ext uri="{BB962C8B-B14F-4D97-AF65-F5344CB8AC3E}">
        <p14:creationId xmlns:p14="http://schemas.microsoft.com/office/powerpoint/2010/main" val="24161411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10"/>
          </p:nvPr>
        </p:nvSpPr>
        <p:spPr/>
        <p:txBody>
          <a:bodyPr/>
          <a:lstStyle/>
          <a:p>
            <a:fld id="{ADF37542-8DB3-6246-9C8E-3B1DF33FAE78}" type="slidenum">
              <a:rPr lang="es-ES_tradnl" smtClean="0"/>
              <a:t>95</a:t>
            </a:fld>
            <a:endParaRPr lang="es-ES_tradnl"/>
          </a:p>
        </p:txBody>
      </p:sp>
    </p:spTree>
    <p:extLst>
      <p:ext uri="{BB962C8B-B14F-4D97-AF65-F5344CB8AC3E}">
        <p14:creationId xmlns:p14="http://schemas.microsoft.com/office/powerpoint/2010/main" val="14709797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43" name="Group 42"/>
          <p:cNvGrpSpPr/>
          <p:nvPr/>
        </p:nvGrpSpPr>
        <p:grpSpPr>
          <a:xfrm>
            <a:off x="-382404" y="0"/>
            <a:ext cx="9932332" cy="6858000"/>
            <a:chOff x="-382404" y="0"/>
            <a:chExt cx="9932332" cy="6858000"/>
          </a:xfrm>
        </p:grpSpPr>
        <p:grpSp>
          <p:nvGrpSpPr>
            <p:cNvPr id="44" name="Group 44"/>
            <p:cNvGrpSpPr/>
            <p:nvPr/>
          </p:nvGrpSpPr>
          <p:grpSpPr>
            <a:xfrm>
              <a:off x="0" y="0"/>
              <a:ext cx="9144000" cy="6858000"/>
              <a:chOff x="0" y="0"/>
              <a:chExt cx="9144000" cy="6858000"/>
            </a:xfrm>
          </p:grpSpPr>
          <p:grpSp>
            <p:nvGrpSpPr>
              <p:cNvPr id="70" name="Group 4"/>
              <p:cNvGrpSpPr/>
              <p:nvPr/>
            </p:nvGrpSpPr>
            <p:grpSpPr>
              <a:xfrm>
                <a:off x="0" y="0"/>
                <a:ext cx="2514600" cy="6858000"/>
                <a:chOff x="0" y="0"/>
                <a:chExt cx="2514600" cy="6858000"/>
              </a:xfrm>
            </p:grpSpPr>
            <p:sp>
              <p:nvSpPr>
                <p:cNvPr id="115" name="Rectangle 114"/>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Rectangle 2"/>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Rectangle 3"/>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1" name="Group 5"/>
              <p:cNvGrpSpPr/>
              <p:nvPr/>
            </p:nvGrpSpPr>
            <p:grpSpPr>
              <a:xfrm>
                <a:off x="422910" y="0"/>
                <a:ext cx="2514600" cy="6858000"/>
                <a:chOff x="0" y="0"/>
                <a:chExt cx="2514600" cy="6858000"/>
              </a:xfrm>
            </p:grpSpPr>
            <p:sp>
              <p:nvSpPr>
                <p:cNvPr id="85" name="Rectangle 84"/>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113"/>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3" name="Group 9"/>
              <p:cNvGrpSpPr/>
              <p:nvPr/>
            </p:nvGrpSpPr>
            <p:grpSpPr>
              <a:xfrm rot="10800000">
                <a:off x="6629400" y="0"/>
                <a:ext cx="2514600" cy="6858000"/>
                <a:chOff x="0" y="0"/>
                <a:chExt cx="2514600" cy="6858000"/>
              </a:xfrm>
            </p:grpSpPr>
            <p:sp>
              <p:nvSpPr>
                <p:cNvPr id="78" name="Rectangle 77"/>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5" name="Rectangle 74"/>
              <p:cNvSpPr/>
              <p:nvPr/>
            </p:nvSpPr>
            <p:spPr>
              <a:xfrm>
                <a:off x="3810000" y="0"/>
                <a:ext cx="28194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p:cNvSpPr/>
              <p:nvPr/>
            </p:nvSpPr>
            <p:spPr>
              <a:xfrm>
                <a:off x="289560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p:cNvSpPr/>
              <p:nvPr/>
            </p:nvSpPr>
            <p:spPr>
              <a:xfrm>
                <a:off x="31242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5" name="Freeform 44"/>
            <p:cNvSpPr/>
            <p:nvPr/>
          </p:nvSpPr>
          <p:spPr>
            <a:xfrm>
              <a:off x="-11875" y="5035138"/>
              <a:ext cx="9144000" cy="1175655"/>
            </a:xfrm>
            <a:custGeom>
              <a:avLst/>
              <a:gdLst>
                <a:gd name="connsiteX0" fmla="*/ 0 w 9144000"/>
                <a:gd name="connsiteY0" fmla="*/ 1116280 h 1175656"/>
                <a:gd name="connsiteX1" fmla="*/ 1674420 w 9144000"/>
                <a:gd name="connsiteY1" fmla="*/ 1163781 h 1175656"/>
                <a:gd name="connsiteX2" fmla="*/ 4120737 w 9144000"/>
                <a:gd name="connsiteY2" fmla="*/ 1045028 h 1175656"/>
                <a:gd name="connsiteX3" fmla="*/ 7172696 w 9144000"/>
                <a:gd name="connsiteY3" fmla="*/ 605641 h 1175656"/>
                <a:gd name="connsiteX4" fmla="*/ 9144000 w 9144000"/>
                <a:gd name="connsiteY4" fmla="*/ 0 h 1175656"/>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116279 h 1175655"/>
                <a:gd name="connsiteX1" fmla="*/ 1674420 w 9144000"/>
                <a:gd name="connsiteY1" fmla="*/ 1163780 h 1175655"/>
                <a:gd name="connsiteX2" fmla="*/ 4120737 w 9144000"/>
                <a:gd name="connsiteY2" fmla="*/ 1045027 h 1175655"/>
                <a:gd name="connsiteX3" fmla="*/ 7172696 w 9144000"/>
                <a:gd name="connsiteY3" fmla="*/ 605640 h 1175655"/>
                <a:gd name="connsiteX4" fmla="*/ 9144000 w 9144000"/>
                <a:gd name="connsiteY4" fmla="*/ 0 h 1175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175655">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8" name="Freeform 47"/>
            <p:cNvSpPr/>
            <p:nvPr/>
          </p:nvSpPr>
          <p:spPr>
            <a:xfrm>
              <a:off x="-11875" y="3467595"/>
              <a:ext cx="9144000" cy="890650"/>
            </a:xfrm>
            <a:custGeom>
              <a:avLst/>
              <a:gdLst>
                <a:gd name="connsiteX0" fmla="*/ 0 w 9144000"/>
                <a:gd name="connsiteY0" fmla="*/ 890650 h 890650"/>
                <a:gd name="connsiteX1" fmla="*/ 1045028 w 9144000"/>
                <a:gd name="connsiteY1" fmla="*/ 475013 h 890650"/>
                <a:gd name="connsiteX2" fmla="*/ 3111335 w 9144000"/>
                <a:gd name="connsiteY2" fmla="*/ 71252 h 890650"/>
                <a:gd name="connsiteX3" fmla="*/ 5913911 w 9144000"/>
                <a:gd name="connsiteY3" fmla="*/ 71252 h 890650"/>
                <a:gd name="connsiteX4" fmla="*/ 9144000 w 9144000"/>
                <a:gd name="connsiteY4" fmla="*/ 498764 h 890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89065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9" name="Freeform 48"/>
            <p:cNvSpPr/>
            <p:nvPr/>
          </p:nvSpPr>
          <p:spPr>
            <a:xfrm>
              <a:off x="-23751" y="5640779"/>
              <a:ext cx="3004457" cy="1211283"/>
            </a:xfrm>
            <a:custGeom>
              <a:avLst/>
              <a:gdLst>
                <a:gd name="connsiteX0" fmla="*/ 0 w 3004457"/>
                <a:gd name="connsiteY0" fmla="*/ 0 h 1211283"/>
                <a:gd name="connsiteX1" fmla="*/ 3004457 w 3004457"/>
                <a:gd name="connsiteY1" fmla="*/ 1211283 h 1211283"/>
              </a:gdLst>
              <a:ahLst/>
              <a:cxnLst>
                <a:cxn ang="0">
                  <a:pos x="connsiteX0" y="connsiteY0"/>
                </a:cxn>
                <a:cxn ang="0">
                  <a:pos x="connsiteX1" y="connsiteY1"/>
                </a:cxn>
              </a:cxnLst>
              <a:rect l="l" t="t" r="r" b="b"/>
              <a:pathLst>
                <a:path w="3004457" h="1211283">
                  <a:moveTo>
                    <a:pt x="0" y="0"/>
                  </a:moveTo>
                  <a:cubicBezTo>
                    <a:pt x="1103415" y="501732"/>
                    <a:pt x="2206831" y="1003465"/>
                    <a:pt x="3004457" y="1211283"/>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1" name="Freeform 50"/>
            <p:cNvSpPr/>
            <p:nvPr/>
          </p:nvSpPr>
          <p:spPr>
            <a:xfrm>
              <a:off x="-11875" y="5284519"/>
              <a:ext cx="9144000" cy="1478478"/>
            </a:xfrm>
            <a:custGeom>
              <a:avLst/>
              <a:gdLst>
                <a:gd name="connsiteX0" fmla="*/ 0 w 9144000"/>
                <a:gd name="connsiteY0" fmla="*/ 0 h 1478478"/>
                <a:gd name="connsiteX1" fmla="*/ 1104405 w 9144000"/>
                <a:gd name="connsiteY1" fmla="*/ 344385 h 1478478"/>
                <a:gd name="connsiteX2" fmla="*/ 3194462 w 9144000"/>
                <a:gd name="connsiteY2" fmla="*/ 866899 h 1478478"/>
                <a:gd name="connsiteX3" fmla="*/ 5676405 w 9144000"/>
                <a:gd name="connsiteY3" fmla="*/ 1282536 h 1478478"/>
                <a:gd name="connsiteX4" fmla="*/ 7730836 w 9144000"/>
                <a:gd name="connsiteY4" fmla="*/ 1448790 h 1478478"/>
                <a:gd name="connsiteX5" fmla="*/ 8573984 w 9144000"/>
                <a:gd name="connsiteY5" fmla="*/ 1460665 h 1478478"/>
                <a:gd name="connsiteX6" fmla="*/ 9144000 w 9144000"/>
                <a:gd name="connsiteY6" fmla="*/ 1425039 h 147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1478478">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2" name="Freeform 51"/>
            <p:cNvSpPr/>
            <p:nvPr/>
          </p:nvSpPr>
          <p:spPr>
            <a:xfrm>
              <a:off x="2137558" y="5132120"/>
              <a:ext cx="6982691" cy="1719942"/>
            </a:xfrm>
            <a:custGeom>
              <a:avLst/>
              <a:gdLst>
                <a:gd name="connsiteX0" fmla="*/ 0 w 6982691"/>
                <a:gd name="connsiteY0" fmla="*/ 1719942 h 1719942"/>
                <a:gd name="connsiteX1" fmla="*/ 546265 w 6982691"/>
                <a:gd name="connsiteY1" fmla="*/ 1185553 h 1719942"/>
                <a:gd name="connsiteX2" fmla="*/ 1330037 w 6982691"/>
                <a:gd name="connsiteY2" fmla="*/ 710540 h 1719942"/>
                <a:gd name="connsiteX3" fmla="*/ 2078182 w 6982691"/>
                <a:gd name="connsiteY3" fmla="*/ 437407 h 1719942"/>
                <a:gd name="connsiteX4" fmla="*/ 3348842 w 6982691"/>
                <a:gd name="connsiteY4" fmla="*/ 152399 h 1719942"/>
                <a:gd name="connsiteX5" fmla="*/ 4001985 w 6982691"/>
                <a:gd name="connsiteY5" fmla="*/ 69272 h 1719942"/>
                <a:gd name="connsiteX6" fmla="*/ 5047013 w 6982691"/>
                <a:gd name="connsiteY6" fmla="*/ 9896 h 1719942"/>
                <a:gd name="connsiteX7" fmla="*/ 5890161 w 6982691"/>
                <a:gd name="connsiteY7" fmla="*/ 9896 h 1719942"/>
                <a:gd name="connsiteX8" fmla="*/ 6495803 w 6982691"/>
                <a:gd name="connsiteY8" fmla="*/ 9896 h 1719942"/>
                <a:gd name="connsiteX9" fmla="*/ 6899564 w 6982691"/>
                <a:gd name="connsiteY9" fmla="*/ 33646 h 1719942"/>
                <a:gd name="connsiteX10" fmla="*/ 6982691 w 6982691"/>
                <a:gd name="connsiteY10" fmla="*/ 45522 h 171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82691" h="1719942">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3" name="Hexagon 52"/>
            <p:cNvSpPr/>
            <p:nvPr/>
          </p:nvSpPr>
          <p:spPr>
            <a:xfrm rot="1800000">
              <a:off x="2996165" y="2859252"/>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Hexagon 53"/>
            <p:cNvSpPr/>
            <p:nvPr/>
          </p:nvSpPr>
          <p:spPr>
            <a:xfrm rot="1800000">
              <a:off x="3720065" y="4126078"/>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Hexagon 54"/>
            <p:cNvSpPr/>
            <p:nvPr/>
          </p:nvSpPr>
          <p:spPr>
            <a:xfrm rot="1800000">
              <a:off x="3729591" y="1592427"/>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Hexagon 55"/>
            <p:cNvSpPr/>
            <p:nvPr/>
          </p:nvSpPr>
          <p:spPr>
            <a:xfrm rot="1800000">
              <a:off x="2977115" y="325603"/>
              <a:ext cx="1601400" cy="1388236"/>
            </a:xfrm>
            <a:prstGeom prst="hexagon">
              <a:avLst>
                <a:gd name="adj" fmla="val 28544"/>
                <a:gd name="vf" fmla="val 115470"/>
              </a:avLst>
            </a:prstGeom>
            <a:solidFill>
              <a:schemeClr val="bg1">
                <a:alpha val="4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Hexagon 56"/>
            <p:cNvSpPr/>
            <p:nvPr/>
          </p:nvSpPr>
          <p:spPr>
            <a:xfrm rot="1800000">
              <a:off x="4463014" y="5383378"/>
              <a:ext cx="1601400" cy="1388236"/>
            </a:xfrm>
            <a:prstGeom prst="hexagon">
              <a:avLst>
                <a:gd name="adj" fmla="val 28544"/>
                <a:gd name="vf" fmla="val 115470"/>
              </a:avLst>
            </a:prstGeom>
            <a:solidFill>
              <a:schemeClr val="bg1">
                <a:alpha val="6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Freeform 57"/>
            <p:cNvSpPr/>
            <p:nvPr/>
          </p:nvSpPr>
          <p:spPr>
            <a:xfrm rot="1800000">
              <a:off x="-382404" y="4201528"/>
              <a:ext cx="1261499"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56357 w 1261499"/>
                <a:gd name="connsiteY5" fmla="*/ 1388236 h 1388236"/>
                <a:gd name="connsiteX6" fmla="*/ 0 w 1261499"/>
                <a:gd name="connsiteY6" fmla="*/ 10509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744578 w 1261499"/>
                <a:gd name="connsiteY5" fmla="*/ 1387893 h 1388236"/>
                <a:gd name="connsiteX6" fmla="*/ 0 w 1261499"/>
                <a:gd name="connsiteY6" fmla="*/ 10509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61499" h="1388236">
                  <a:moveTo>
                    <a:pt x="0" y="105098"/>
                  </a:moveTo>
                  <a:lnTo>
                    <a:pt x="56357" y="0"/>
                  </a:lnTo>
                  <a:lnTo>
                    <a:pt x="865241" y="0"/>
                  </a:lnTo>
                  <a:lnTo>
                    <a:pt x="1261499" y="694118"/>
                  </a:lnTo>
                  <a:lnTo>
                    <a:pt x="865241" y="1388236"/>
                  </a:lnTo>
                  <a:lnTo>
                    <a:pt x="744578" y="1387893"/>
                  </a:lnTo>
                  <a:lnTo>
                    <a:pt x="0" y="105098"/>
                  </a:lnTo>
                  <a:close/>
                </a:path>
              </a:pathLst>
            </a:cu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Hexagon 58"/>
            <p:cNvSpPr/>
            <p:nvPr/>
          </p:nvSpPr>
          <p:spPr>
            <a:xfrm rot="1800000">
              <a:off x="24365" y="540242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Hexagon 59"/>
            <p:cNvSpPr/>
            <p:nvPr/>
          </p:nvSpPr>
          <p:spPr>
            <a:xfrm rot="1800000">
              <a:off x="52941" y="284972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Hexagon 60"/>
            <p:cNvSpPr/>
            <p:nvPr/>
          </p:nvSpPr>
          <p:spPr>
            <a:xfrm rot="1800000">
              <a:off x="776840" y="4126077"/>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Hexagon 61"/>
            <p:cNvSpPr/>
            <p:nvPr/>
          </p:nvSpPr>
          <p:spPr>
            <a:xfrm rot="1800000">
              <a:off x="1510265" y="54119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Hexagon 62"/>
            <p:cNvSpPr/>
            <p:nvPr/>
          </p:nvSpPr>
          <p:spPr>
            <a:xfrm rot="1800000">
              <a:off x="1529316" y="2859252"/>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Hexagon 63"/>
            <p:cNvSpPr/>
            <p:nvPr/>
          </p:nvSpPr>
          <p:spPr>
            <a:xfrm rot="1800000">
              <a:off x="795890" y="15638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Hexagon 64"/>
            <p:cNvSpPr/>
            <p:nvPr/>
          </p:nvSpPr>
          <p:spPr>
            <a:xfrm rot="1800000">
              <a:off x="6806166" y="4145128"/>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Hexagon 65"/>
            <p:cNvSpPr/>
            <p:nvPr/>
          </p:nvSpPr>
          <p:spPr>
            <a:xfrm rot="1800000">
              <a:off x="7549116" y="542147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Hexagon 66"/>
            <p:cNvSpPr/>
            <p:nvPr/>
          </p:nvSpPr>
          <p:spPr>
            <a:xfrm rot="1800000">
              <a:off x="7549117" y="286877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Freeform 67"/>
            <p:cNvSpPr/>
            <p:nvPr/>
          </p:nvSpPr>
          <p:spPr>
            <a:xfrm rot="1800000">
              <a:off x="8306521" y="4055629"/>
              <a:ext cx="1243407"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118 h 1388236"/>
                <a:gd name="connsiteX1" fmla="*/ 396258 w 1601400"/>
                <a:gd name="connsiteY1" fmla="*/ 0 h 1388236"/>
                <a:gd name="connsiteX2" fmla="*/ 474029 w 1601400"/>
                <a:gd name="connsiteY2" fmla="*/ 4016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43407"/>
                <a:gd name="connsiteY0" fmla="*/ 694118 h 1388236"/>
                <a:gd name="connsiteX1" fmla="*/ 396258 w 1243407"/>
                <a:gd name="connsiteY1" fmla="*/ 0 h 1388236"/>
                <a:gd name="connsiteX2" fmla="*/ 474029 w 1243407"/>
                <a:gd name="connsiteY2" fmla="*/ 4016 h 1388236"/>
                <a:gd name="connsiteX3" fmla="*/ 1243407 w 1243407"/>
                <a:gd name="connsiteY3" fmla="*/ 1325983 h 1388236"/>
                <a:gd name="connsiteX4" fmla="*/ 1205142 w 1243407"/>
                <a:gd name="connsiteY4" fmla="*/ 1388236 h 1388236"/>
                <a:gd name="connsiteX5" fmla="*/ 396258 w 1243407"/>
                <a:gd name="connsiteY5" fmla="*/ 1388236 h 1388236"/>
                <a:gd name="connsiteX6" fmla="*/ 0 w 1243407"/>
                <a:gd name="connsiteY6" fmla="*/ 69411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3407" h="1388236">
                  <a:moveTo>
                    <a:pt x="0" y="694118"/>
                  </a:moveTo>
                  <a:lnTo>
                    <a:pt x="396258" y="0"/>
                  </a:lnTo>
                  <a:lnTo>
                    <a:pt x="474029" y="4016"/>
                  </a:lnTo>
                  <a:lnTo>
                    <a:pt x="1243407" y="1325983"/>
                  </a:lnTo>
                  <a:lnTo>
                    <a:pt x="1205142" y="1388236"/>
                  </a:lnTo>
                  <a:lnTo>
                    <a:pt x="396258" y="1388236"/>
                  </a:lnTo>
                  <a:lnTo>
                    <a:pt x="0" y="694118"/>
                  </a:lnTo>
                  <a:close/>
                </a:path>
              </a:pathLst>
            </a:custGeom>
            <a:solidFill>
              <a:schemeClr val="bg1">
                <a:alpha val="4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Freeform 68"/>
            <p:cNvSpPr/>
            <p:nvPr/>
          </p:nvSpPr>
          <p:spPr>
            <a:xfrm rot="1800000">
              <a:off x="8306771" y="1511524"/>
              <a:ext cx="1241871" cy="1388822"/>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704 h 1388822"/>
                <a:gd name="connsiteX1" fmla="*/ 396258 w 1601400"/>
                <a:gd name="connsiteY1" fmla="*/ 586 h 1388822"/>
                <a:gd name="connsiteX2" fmla="*/ 482002 w 1601400"/>
                <a:gd name="connsiteY2" fmla="*/ 0 h 1388822"/>
                <a:gd name="connsiteX3" fmla="*/ 1601400 w 1601400"/>
                <a:gd name="connsiteY3" fmla="*/ 694704 h 1388822"/>
                <a:gd name="connsiteX4" fmla="*/ 1205142 w 1601400"/>
                <a:gd name="connsiteY4" fmla="*/ 1388822 h 1388822"/>
                <a:gd name="connsiteX5" fmla="*/ 396258 w 1601400"/>
                <a:gd name="connsiteY5" fmla="*/ 1388822 h 1388822"/>
                <a:gd name="connsiteX6" fmla="*/ 0 w 1601400"/>
                <a:gd name="connsiteY6" fmla="*/ 694704 h 1388822"/>
                <a:gd name="connsiteX0" fmla="*/ 0 w 1241871"/>
                <a:gd name="connsiteY0" fmla="*/ 694704 h 1388822"/>
                <a:gd name="connsiteX1" fmla="*/ 396258 w 1241871"/>
                <a:gd name="connsiteY1" fmla="*/ 586 h 1388822"/>
                <a:gd name="connsiteX2" fmla="*/ 482002 w 1241871"/>
                <a:gd name="connsiteY2" fmla="*/ 0 h 1388822"/>
                <a:gd name="connsiteX3" fmla="*/ 1241871 w 1241871"/>
                <a:gd name="connsiteY3" fmla="*/ 1323912 h 1388822"/>
                <a:gd name="connsiteX4" fmla="*/ 1205142 w 1241871"/>
                <a:gd name="connsiteY4" fmla="*/ 1388822 h 1388822"/>
                <a:gd name="connsiteX5" fmla="*/ 396258 w 1241871"/>
                <a:gd name="connsiteY5" fmla="*/ 1388822 h 1388822"/>
                <a:gd name="connsiteX6" fmla="*/ 0 w 1241871"/>
                <a:gd name="connsiteY6" fmla="*/ 694704 h 1388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1871" h="1388822">
                  <a:moveTo>
                    <a:pt x="0" y="694704"/>
                  </a:moveTo>
                  <a:lnTo>
                    <a:pt x="396258" y="586"/>
                  </a:lnTo>
                  <a:lnTo>
                    <a:pt x="482002" y="0"/>
                  </a:lnTo>
                  <a:lnTo>
                    <a:pt x="1241871" y="1323912"/>
                  </a:lnTo>
                  <a:lnTo>
                    <a:pt x="1205142" y="1388822"/>
                  </a:lnTo>
                  <a:lnTo>
                    <a:pt x="396258" y="1388822"/>
                  </a:lnTo>
                  <a:lnTo>
                    <a:pt x="0" y="694704"/>
                  </a:lnTo>
                  <a:close/>
                </a:path>
              </a:pathLst>
            </a:cu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6" name="Rectangle 45"/>
          <p:cNvSpPr/>
          <p:nvPr/>
        </p:nvSpPr>
        <p:spPr>
          <a:xfrm>
            <a:off x="4561242" y="-21511"/>
            <a:ext cx="3679116" cy="6271840"/>
          </a:xfrm>
          <a:prstGeom prst="rect">
            <a:avLst/>
          </a:prstGeom>
          <a:solidFill>
            <a:srgbClr val="F5F5F5"/>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a:off x="4649096" y="-21511"/>
            <a:ext cx="3505200" cy="231288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4733365" y="2708476"/>
            <a:ext cx="3313355" cy="1702160"/>
          </a:xfrm>
        </p:spPr>
        <p:txBody>
          <a:bodyPr>
            <a:normAutofit/>
          </a:bodyPr>
          <a:lstStyle>
            <a:lvl1pPr>
              <a:defRPr sz="3600"/>
            </a:lvl1pPr>
          </a:lstStyle>
          <a:p>
            <a:r>
              <a:rPr lang="en-US" smtClean="0"/>
              <a:t>Click to edit Master title style</a:t>
            </a:r>
            <a:endParaRPr lang="en-US" dirty="0"/>
          </a:p>
        </p:txBody>
      </p:sp>
      <p:sp>
        <p:nvSpPr>
          <p:cNvPr id="3" name="Subtitle 2"/>
          <p:cNvSpPr>
            <a:spLocks noGrp="1"/>
          </p:cNvSpPr>
          <p:nvPr>
            <p:ph type="subTitle" idx="1"/>
          </p:nvPr>
        </p:nvSpPr>
        <p:spPr>
          <a:xfrm>
            <a:off x="4733365" y="4421080"/>
            <a:ext cx="3309803" cy="1260629"/>
          </a:xfrm>
        </p:spPr>
        <p:txBody>
          <a:bodyPr>
            <a:normAutofit/>
          </a:bodyPr>
          <a:lstStyle>
            <a:lvl1pPr marL="0" indent="0" algn="l">
              <a:buNone/>
              <a:defRPr sz="1800">
                <a:solidFill>
                  <a:srgbClr val="42424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a:xfrm>
            <a:off x="4738744" y="1516828"/>
            <a:ext cx="2133600" cy="750981"/>
          </a:xfrm>
        </p:spPr>
        <p:txBody>
          <a:bodyPr anchor="b"/>
          <a:lstStyle>
            <a:lvl1pPr algn="l">
              <a:defRPr sz="2400"/>
            </a:lvl1pPr>
          </a:lstStyle>
          <a:p>
            <a:fld id="{0A98AF03-7270-45C2-A683-C5E353EF01A5}" type="datetime4">
              <a:rPr lang="en-US" smtClean="0"/>
              <a:pPr/>
              <a:t>November 30, 2011</a:t>
            </a:fld>
            <a:endParaRPr lang="en-US" dirty="0"/>
          </a:p>
        </p:txBody>
      </p:sp>
      <p:sp>
        <p:nvSpPr>
          <p:cNvPr id="50" name="Rectangle 49"/>
          <p:cNvSpPr/>
          <p:nvPr/>
        </p:nvSpPr>
        <p:spPr>
          <a:xfrm>
            <a:off x="4650889" y="6088284"/>
            <a:ext cx="3505200" cy="817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ooter Placeholder 4"/>
          <p:cNvSpPr>
            <a:spLocks noGrp="1"/>
          </p:cNvSpPr>
          <p:nvPr>
            <p:ph type="ftr" sz="quarter" idx="11"/>
          </p:nvPr>
        </p:nvSpPr>
        <p:spPr>
          <a:xfrm>
            <a:off x="5303520" y="5719966"/>
            <a:ext cx="2831592" cy="365125"/>
          </a:xfrm>
        </p:spPr>
        <p:txBody>
          <a:bodyPr>
            <a:normAutofit/>
          </a:bodyPr>
          <a:lstStyle>
            <a:lvl1pPr>
              <a:defRPr>
                <a:solidFill>
                  <a:schemeClr val="accent1"/>
                </a:solidFill>
              </a:defRPr>
            </a:lvl1pPr>
          </a:lstStyle>
          <a:p>
            <a:endParaRPr lang="en-US" dirty="0"/>
          </a:p>
        </p:txBody>
      </p:sp>
      <p:sp>
        <p:nvSpPr>
          <p:cNvPr id="6" name="Slide Number Placeholder 5"/>
          <p:cNvSpPr>
            <a:spLocks noGrp="1"/>
          </p:cNvSpPr>
          <p:nvPr>
            <p:ph type="sldNum" sz="quarter" idx="12"/>
          </p:nvPr>
        </p:nvSpPr>
        <p:spPr>
          <a:xfrm>
            <a:off x="4649096" y="5719966"/>
            <a:ext cx="643666" cy="365125"/>
          </a:xfrm>
        </p:spPr>
        <p:txBody>
          <a:bodyPr/>
          <a:lstStyle>
            <a:lvl1pPr>
              <a:defRPr>
                <a:solidFill>
                  <a:schemeClr val="accent1"/>
                </a:solidFill>
              </a:defRPr>
            </a:lvl1pPr>
          </a:lstStyle>
          <a:p>
            <a:fld id="{8B37D5FE-740C-46F5-801A-FA5477D9711F}" type="slidenum">
              <a:rPr lang="en-US" smtClean="0"/>
              <a:pPr/>
              <a:t>‹#›</a:t>
            </a:fld>
            <a:endParaRPr lang="en-US" dirty="0"/>
          </a:p>
        </p:txBody>
      </p:sp>
      <p:sp>
        <p:nvSpPr>
          <p:cNvPr id="89" name="Rectangle 88"/>
          <p:cNvSpPr/>
          <p:nvPr/>
        </p:nvSpPr>
        <p:spPr>
          <a:xfrm>
            <a:off x="4650889" y="6088284"/>
            <a:ext cx="3505200" cy="817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2FB5AFD-D735-4504-A039-ADEBB6448D55}" type="datetime4">
              <a:rPr lang="en-US" smtClean="0"/>
              <a:pPr/>
              <a:t>November 30, 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B37D5FE-740C-46F5-801A-FA5477D9711F}"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30147"/>
            <a:ext cx="1484453" cy="4780344"/>
          </a:xfrm>
        </p:spPr>
        <p:txBody>
          <a:bodyPr vert="eaVert" anchor="ctr"/>
          <a:lstStyle/>
          <a:p>
            <a:r>
              <a:rPr lang="en-US" smtClean="0"/>
              <a:t>Click to edit Master title style</a:t>
            </a:r>
            <a:endParaRPr lang="en-US"/>
          </a:p>
        </p:txBody>
      </p:sp>
      <p:sp>
        <p:nvSpPr>
          <p:cNvPr id="3" name="Vertical Text Placeholder 2"/>
          <p:cNvSpPr>
            <a:spLocks noGrp="1"/>
          </p:cNvSpPr>
          <p:nvPr>
            <p:ph type="body" orient="vert" idx="1"/>
          </p:nvPr>
        </p:nvSpPr>
        <p:spPr>
          <a:xfrm>
            <a:off x="1053296" y="1030147"/>
            <a:ext cx="5423704" cy="478034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B5C8118-FB93-4E87-B380-0175F2FE2167}" type="datetime4">
              <a:rPr lang="en-US" smtClean="0"/>
              <a:pPr/>
              <a:t>November 30, 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B37D5FE-740C-46F5-801A-FA5477D9711F}"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05A93482-8E69-40F7-BCAD-5662A6CADB27}" type="datetime4">
              <a:rPr lang="en-US" smtClean="0"/>
              <a:pPr/>
              <a:t>November 30, 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B37D5FE-740C-46F5-801A-FA5477D9711F}"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58645" y="2900829"/>
            <a:ext cx="6637468" cy="1362075"/>
          </a:xfrm>
        </p:spPr>
        <p:txBody>
          <a:bodyPr anchor="b"/>
          <a:lstStyle>
            <a:lvl1pPr algn="l">
              <a:defRPr sz="4000" b="0" cap="none" baseline="0"/>
            </a:lvl1pPr>
          </a:lstStyle>
          <a:p>
            <a:r>
              <a:rPr lang="en-US" smtClean="0"/>
              <a:t>Click to edit Master title style</a:t>
            </a:r>
            <a:endParaRPr lang="en-US" dirty="0"/>
          </a:p>
        </p:txBody>
      </p:sp>
      <p:sp>
        <p:nvSpPr>
          <p:cNvPr id="3" name="Text Placeholder 2"/>
          <p:cNvSpPr>
            <a:spLocks noGrp="1"/>
          </p:cNvSpPr>
          <p:nvPr>
            <p:ph type="body" idx="1"/>
          </p:nvPr>
        </p:nvSpPr>
        <p:spPr>
          <a:xfrm>
            <a:off x="1258645" y="4267200"/>
            <a:ext cx="6637467" cy="1520413"/>
          </a:xfrm>
        </p:spPr>
        <p:txBody>
          <a:bodyPr anchor="t"/>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BB7EAE1-CAAC-4AEF-919E-158692B1E55E}" type="datetime4">
              <a:rPr lang="en-US" smtClean="0"/>
              <a:pPr/>
              <a:t>November 30, 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B37D5FE-740C-46F5-801A-FA5477D9711F}"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5" name="Date Placeholder 4"/>
          <p:cNvSpPr>
            <a:spLocks noGrp="1"/>
          </p:cNvSpPr>
          <p:nvPr>
            <p:ph type="dt" sz="half" idx="10"/>
          </p:nvPr>
        </p:nvSpPr>
        <p:spPr/>
        <p:txBody>
          <a:bodyPr/>
          <a:lstStyle/>
          <a:p>
            <a:fld id="{9525A706-D8F2-4D1A-855A-CADC92600C26}" type="datetime4">
              <a:rPr lang="en-US" smtClean="0"/>
              <a:pPr/>
              <a:t>November 30, 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B37D5FE-740C-46F5-801A-FA5477D9711F}" type="slidenum">
              <a:rPr lang="en-US" smtClean="0"/>
              <a:pPr/>
              <a:t>‹#›</a:t>
            </a:fld>
            <a:endParaRPr lang="en-US"/>
          </a:p>
        </p:txBody>
      </p:sp>
      <p:sp>
        <p:nvSpPr>
          <p:cNvPr id="9" name="Content Placeholder 8"/>
          <p:cNvSpPr>
            <a:spLocks noGrp="1"/>
          </p:cNvSpPr>
          <p:nvPr>
            <p:ph sz="quarter" idx="13"/>
          </p:nvPr>
        </p:nvSpPr>
        <p:spPr>
          <a:xfrm>
            <a:off x="1042416" y="2313432"/>
            <a:ext cx="3419856" cy="349300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Content Placeholder 10"/>
          <p:cNvSpPr>
            <a:spLocks noGrp="1"/>
          </p:cNvSpPr>
          <p:nvPr>
            <p:ph sz="quarter" idx="14"/>
          </p:nvPr>
        </p:nvSpPr>
        <p:spPr>
          <a:xfrm>
            <a:off x="4645152" y="2313431"/>
            <a:ext cx="3419856" cy="349300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1412111" y="2316009"/>
            <a:ext cx="3057148" cy="639762"/>
          </a:xfrm>
        </p:spPr>
        <p:txBody>
          <a:bodyPr anchor="b"/>
          <a:lstStyle>
            <a:lvl1pPr marL="0" indent="0">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041721" y="2974694"/>
            <a:ext cx="3419856" cy="2835797"/>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011837" y="2316010"/>
            <a:ext cx="3055717" cy="639762"/>
          </a:xfrm>
        </p:spPr>
        <p:txBody>
          <a:bodyPr anchor="b"/>
          <a:lstStyle>
            <a:lvl1pPr marL="0" indent="0">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152" y="2974694"/>
            <a:ext cx="3419856" cy="2835797"/>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99B4F123-1704-49AC-9D15-C4B1462B8014}" type="datetime4">
              <a:rPr lang="en-US" smtClean="0"/>
              <a:pPr/>
              <a:t>November 30, 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B37D5FE-740C-46F5-801A-FA5477D9711F}"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E3127EC2-47FB-48A1-8644-C8A81DDAA119}" type="datetime4">
              <a:rPr lang="en-US" smtClean="0"/>
              <a:pPr/>
              <a:t>November 30, 2011</a:t>
            </a:fld>
            <a:endParaRPr lang="en-US"/>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B37D5FE-740C-46F5-801A-FA5477D9711F}"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E3EC3ED-7435-49F9-84C8-03CCA2F8DEDB}" type="datetime4">
              <a:rPr lang="en-US" smtClean="0"/>
              <a:pPr/>
              <a:t>November 30, 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B37D5FE-740C-46F5-801A-FA5477D9711F}"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44" name="Group 43"/>
          <p:cNvGrpSpPr/>
          <p:nvPr/>
        </p:nvGrpSpPr>
        <p:grpSpPr>
          <a:xfrm>
            <a:off x="-382404" y="0"/>
            <a:ext cx="9932332" cy="6858000"/>
            <a:chOff x="-382404" y="0"/>
            <a:chExt cx="9932332" cy="6858000"/>
          </a:xfrm>
        </p:grpSpPr>
        <p:grpSp>
          <p:nvGrpSpPr>
            <p:cNvPr id="45" name="Group 44"/>
            <p:cNvGrpSpPr/>
            <p:nvPr/>
          </p:nvGrpSpPr>
          <p:grpSpPr>
            <a:xfrm>
              <a:off x="0" y="0"/>
              <a:ext cx="9144000" cy="6858000"/>
              <a:chOff x="0" y="0"/>
              <a:chExt cx="9144000" cy="6858000"/>
            </a:xfrm>
          </p:grpSpPr>
          <p:grpSp>
            <p:nvGrpSpPr>
              <p:cNvPr id="72" name="Group 4"/>
              <p:cNvGrpSpPr/>
              <p:nvPr/>
            </p:nvGrpSpPr>
            <p:grpSpPr>
              <a:xfrm>
                <a:off x="0" y="0"/>
                <a:ext cx="2514600" cy="6858000"/>
                <a:chOff x="0" y="0"/>
                <a:chExt cx="2514600" cy="6858000"/>
              </a:xfrm>
            </p:grpSpPr>
            <p:sp>
              <p:nvSpPr>
                <p:cNvPr id="84" name="Rectangle 83"/>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2"/>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3"/>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3" name="Group 5"/>
              <p:cNvGrpSpPr/>
              <p:nvPr/>
            </p:nvGrpSpPr>
            <p:grpSpPr>
              <a:xfrm>
                <a:off x="422910" y="0"/>
                <a:ext cx="2514600" cy="6858000"/>
                <a:chOff x="0" y="0"/>
                <a:chExt cx="2514600" cy="6858000"/>
              </a:xfrm>
            </p:grpSpPr>
            <p:sp>
              <p:nvSpPr>
                <p:cNvPr id="81" name="Rectangle 80"/>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4" name="Group 9"/>
              <p:cNvGrpSpPr/>
              <p:nvPr/>
            </p:nvGrpSpPr>
            <p:grpSpPr>
              <a:xfrm rot="10800000">
                <a:off x="6629400" y="0"/>
                <a:ext cx="2514600" cy="6858000"/>
                <a:chOff x="0" y="0"/>
                <a:chExt cx="2514600" cy="6858000"/>
              </a:xfrm>
            </p:grpSpPr>
            <p:sp>
              <p:nvSpPr>
                <p:cNvPr id="78" name="Rectangle 77"/>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5" name="Rectangle 74"/>
              <p:cNvSpPr/>
              <p:nvPr/>
            </p:nvSpPr>
            <p:spPr>
              <a:xfrm>
                <a:off x="3810000" y="0"/>
                <a:ext cx="28194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p:cNvSpPr/>
              <p:nvPr/>
            </p:nvSpPr>
            <p:spPr>
              <a:xfrm>
                <a:off x="289560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p:cNvSpPr/>
              <p:nvPr/>
            </p:nvSpPr>
            <p:spPr>
              <a:xfrm>
                <a:off x="31242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7" name="Freeform 46"/>
            <p:cNvSpPr/>
            <p:nvPr/>
          </p:nvSpPr>
          <p:spPr>
            <a:xfrm>
              <a:off x="-11875" y="5035138"/>
              <a:ext cx="9144000" cy="1175655"/>
            </a:xfrm>
            <a:custGeom>
              <a:avLst/>
              <a:gdLst>
                <a:gd name="connsiteX0" fmla="*/ 0 w 9144000"/>
                <a:gd name="connsiteY0" fmla="*/ 1116280 h 1175656"/>
                <a:gd name="connsiteX1" fmla="*/ 1674420 w 9144000"/>
                <a:gd name="connsiteY1" fmla="*/ 1163781 h 1175656"/>
                <a:gd name="connsiteX2" fmla="*/ 4120737 w 9144000"/>
                <a:gd name="connsiteY2" fmla="*/ 1045028 h 1175656"/>
                <a:gd name="connsiteX3" fmla="*/ 7172696 w 9144000"/>
                <a:gd name="connsiteY3" fmla="*/ 605641 h 1175656"/>
                <a:gd name="connsiteX4" fmla="*/ 9144000 w 9144000"/>
                <a:gd name="connsiteY4" fmla="*/ 0 h 1175656"/>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116279 h 1175655"/>
                <a:gd name="connsiteX1" fmla="*/ 1674420 w 9144000"/>
                <a:gd name="connsiteY1" fmla="*/ 1163780 h 1175655"/>
                <a:gd name="connsiteX2" fmla="*/ 4120737 w 9144000"/>
                <a:gd name="connsiteY2" fmla="*/ 1045027 h 1175655"/>
                <a:gd name="connsiteX3" fmla="*/ 7172696 w 9144000"/>
                <a:gd name="connsiteY3" fmla="*/ 605640 h 1175655"/>
                <a:gd name="connsiteX4" fmla="*/ 9144000 w 9144000"/>
                <a:gd name="connsiteY4" fmla="*/ 0 h 1175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175655">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8" name="Freeform 47"/>
            <p:cNvSpPr/>
            <p:nvPr/>
          </p:nvSpPr>
          <p:spPr>
            <a:xfrm>
              <a:off x="-11875" y="3467595"/>
              <a:ext cx="9144000" cy="890650"/>
            </a:xfrm>
            <a:custGeom>
              <a:avLst/>
              <a:gdLst>
                <a:gd name="connsiteX0" fmla="*/ 0 w 9144000"/>
                <a:gd name="connsiteY0" fmla="*/ 890650 h 890650"/>
                <a:gd name="connsiteX1" fmla="*/ 1045028 w 9144000"/>
                <a:gd name="connsiteY1" fmla="*/ 475013 h 890650"/>
                <a:gd name="connsiteX2" fmla="*/ 3111335 w 9144000"/>
                <a:gd name="connsiteY2" fmla="*/ 71252 h 890650"/>
                <a:gd name="connsiteX3" fmla="*/ 5913911 w 9144000"/>
                <a:gd name="connsiteY3" fmla="*/ 71252 h 890650"/>
                <a:gd name="connsiteX4" fmla="*/ 9144000 w 9144000"/>
                <a:gd name="connsiteY4" fmla="*/ 498764 h 890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89065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9" name="Freeform 48"/>
            <p:cNvSpPr/>
            <p:nvPr/>
          </p:nvSpPr>
          <p:spPr>
            <a:xfrm>
              <a:off x="-23751" y="5640779"/>
              <a:ext cx="3004457" cy="1211283"/>
            </a:xfrm>
            <a:custGeom>
              <a:avLst/>
              <a:gdLst>
                <a:gd name="connsiteX0" fmla="*/ 0 w 3004457"/>
                <a:gd name="connsiteY0" fmla="*/ 0 h 1211283"/>
                <a:gd name="connsiteX1" fmla="*/ 3004457 w 3004457"/>
                <a:gd name="connsiteY1" fmla="*/ 1211283 h 1211283"/>
              </a:gdLst>
              <a:ahLst/>
              <a:cxnLst>
                <a:cxn ang="0">
                  <a:pos x="connsiteX0" y="connsiteY0"/>
                </a:cxn>
                <a:cxn ang="0">
                  <a:pos x="connsiteX1" y="connsiteY1"/>
                </a:cxn>
              </a:cxnLst>
              <a:rect l="l" t="t" r="r" b="b"/>
              <a:pathLst>
                <a:path w="3004457" h="1211283">
                  <a:moveTo>
                    <a:pt x="0" y="0"/>
                  </a:moveTo>
                  <a:cubicBezTo>
                    <a:pt x="1103415" y="501732"/>
                    <a:pt x="2206831" y="1003465"/>
                    <a:pt x="3004457" y="1211283"/>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 name="Freeform 49"/>
            <p:cNvSpPr/>
            <p:nvPr/>
          </p:nvSpPr>
          <p:spPr>
            <a:xfrm>
              <a:off x="-11875" y="5284519"/>
              <a:ext cx="9144000" cy="1478478"/>
            </a:xfrm>
            <a:custGeom>
              <a:avLst/>
              <a:gdLst>
                <a:gd name="connsiteX0" fmla="*/ 0 w 9144000"/>
                <a:gd name="connsiteY0" fmla="*/ 0 h 1478478"/>
                <a:gd name="connsiteX1" fmla="*/ 1104405 w 9144000"/>
                <a:gd name="connsiteY1" fmla="*/ 344385 h 1478478"/>
                <a:gd name="connsiteX2" fmla="*/ 3194462 w 9144000"/>
                <a:gd name="connsiteY2" fmla="*/ 866899 h 1478478"/>
                <a:gd name="connsiteX3" fmla="*/ 5676405 w 9144000"/>
                <a:gd name="connsiteY3" fmla="*/ 1282536 h 1478478"/>
                <a:gd name="connsiteX4" fmla="*/ 7730836 w 9144000"/>
                <a:gd name="connsiteY4" fmla="*/ 1448790 h 1478478"/>
                <a:gd name="connsiteX5" fmla="*/ 8573984 w 9144000"/>
                <a:gd name="connsiteY5" fmla="*/ 1460665 h 1478478"/>
                <a:gd name="connsiteX6" fmla="*/ 9144000 w 9144000"/>
                <a:gd name="connsiteY6" fmla="*/ 1425039 h 147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1478478">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1" name="Freeform 50"/>
            <p:cNvSpPr/>
            <p:nvPr/>
          </p:nvSpPr>
          <p:spPr>
            <a:xfrm>
              <a:off x="2137558" y="5132120"/>
              <a:ext cx="6982691" cy="1719942"/>
            </a:xfrm>
            <a:custGeom>
              <a:avLst/>
              <a:gdLst>
                <a:gd name="connsiteX0" fmla="*/ 0 w 6982691"/>
                <a:gd name="connsiteY0" fmla="*/ 1719942 h 1719942"/>
                <a:gd name="connsiteX1" fmla="*/ 546265 w 6982691"/>
                <a:gd name="connsiteY1" fmla="*/ 1185553 h 1719942"/>
                <a:gd name="connsiteX2" fmla="*/ 1330037 w 6982691"/>
                <a:gd name="connsiteY2" fmla="*/ 710540 h 1719942"/>
                <a:gd name="connsiteX3" fmla="*/ 2078182 w 6982691"/>
                <a:gd name="connsiteY3" fmla="*/ 437407 h 1719942"/>
                <a:gd name="connsiteX4" fmla="*/ 3348842 w 6982691"/>
                <a:gd name="connsiteY4" fmla="*/ 152399 h 1719942"/>
                <a:gd name="connsiteX5" fmla="*/ 4001985 w 6982691"/>
                <a:gd name="connsiteY5" fmla="*/ 69272 h 1719942"/>
                <a:gd name="connsiteX6" fmla="*/ 5047013 w 6982691"/>
                <a:gd name="connsiteY6" fmla="*/ 9896 h 1719942"/>
                <a:gd name="connsiteX7" fmla="*/ 5890161 w 6982691"/>
                <a:gd name="connsiteY7" fmla="*/ 9896 h 1719942"/>
                <a:gd name="connsiteX8" fmla="*/ 6495803 w 6982691"/>
                <a:gd name="connsiteY8" fmla="*/ 9896 h 1719942"/>
                <a:gd name="connsiteX9" fmla="*/ 6899564 w 6982691"/>
                <a:gd name="connsiteY9" fmla="*/ 33646 h 1719942"/>
                <a:gd name="connsiteX10" fmla="*/ 6982691 w 6982691"/>
                <a:gd name="connsiteY10" fmla="*/ 45522 h 171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82691" h="1719942">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2" name="Hexagon 51"/>
            <p:cNvSpPr/>
            <p:nvPr/>
          </p:nvSpPr>
          <p:spPr>
            <a:xfrm rot="1800000">
              <a:off x="2996165" y="2859252"/>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Hexagon 52"/>
            <p:cNvSpPr/>
            <p:nvPr/>
          </p:nvSpPr>
          <p:spPr>
            <a:xfrm rot="1800000">
              <a:off x="3720065" y="4126078"/>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Hexagon 53"/>
            <p:cNvSpPr/>
            <p:nvPr/>
          </p:nvSpPr>
          <p:spPr>
            <a:xfrm rot="1800000">
              <a:off x="3729591" y="1592427"/>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Hexagon 54"/>
            <p:cNvSpPr/>
            <p:nvPr/>
          </p:nvSpPr>
          <p:spPr>
            <a:xfrm rot="1800000">
              <a:off x="2977115" y="325603"/>
              <a:ext cx="1601400" cy="1388236"/>
            </a:xfrm>
            <a:prstGeom prst="hexagon">
              <a:avLst>
                <a:gd name="adj" fmla="val 28544"/>
                <a:gd name="vf" fmla="val 115470"/>
              </a:avLst>
            </a:prstGeom>
            <a:solidFill>
              <a:schemeClr val="bg1">
                <a:alpha val="4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Hexagon 55"/>
            <p:cNvSpPr/>
            <p:nvPr/>
          </p:nvSpPr>
          <p:spPr>
            <a:xfrm rot="1800000">
              <a:off x="4463014" y="5383378"/>
              <a:ext cx="1601400" cy="1388236"/>
            </a:xfrm>
            <a:prstGeom prst="hexagon">
              <a:avLst>
                <a:gd name="adj" fmla="val 28544"/>
                <a:gd name="vf" fmla="val 115470"/>
              </a:avLst>
            </a:prstGeom>
            <a:solidFill>
              <a:schemeClr val="bg1">
                <a:alpha val="6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Freeform 58"/>
            <p:cNvSpPr/>
            <p:nvPr/>
          </p:nvSpPr>
          <p:spPr>
            <a:xfrm rot="1800000">
              <a:off x="-382404" y="4201528"/>
              <a:ext cx="1261499"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56357 w 1261499"/>
                <a:gd name="connsiteY5" fmla="*/ 1388236 h 1388236"/>
                <a:gd name="connsiteX6" fmla="*/ 0 w 1261499"/>
                <a:gd name="connsiteY6" fmla="*/ 10509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744578 w 1261499"/>
                <a:gd name="connsiteY5" fmla="*/ 1387893 h 1388236"/>
                <a:gd name="connsiteX6" fmla="*/ 0 w 1261499"/>
                <a:gd name="connsiteY6" fmla="*/ 10509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61499" h="1388236">
                  <a:moveTo>
                    <a:pt x="0" y="105098"/>
                  </a:moveTo>
                  <a:lnTo>
                    <a:pt x="56357" y="0"/>
                  </a:lnTo>
                  <a:lnTo>
                    <a:pt x="865241" y="0"/>
                  </a:lnTo>
                  <a:lnTo>
                    <a:pt x="1261499" y="694118"/>
                  </a:lnTo>
                  <a:lnTo>
                    <a:pt x="865241" y="1388236"/>
                  </a:lnTo>
                  <a:lnTo>
                    <a:pt x="744578" y="1387893"/>
                  </a:lnTo>
                  <a:lnTo>
                    <a:pt x="0" y="105098"/>
                  </a:lnTo>
                  <a:close/>
                </a:path>
              </a:pathLst>
            </a:cu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Hexagon 59"/>
            <p:cNvSpPr/>
            <p:nvPr/>
          </p:nvSpPr>
          <p:spPr>
            <a:xfrm rot="1800000">
              <a:off x="24365" y="540242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Hexagon 61"/>
            <p:cNvSpPr/>
            <p:nvPr/>
          </p:nvSpPr>
          <p:spPr>
            <a:xfrm rot="1800000">
              <a:off x="52941" y="284972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Hexagon 62"/>
            <p:cNvSpPr/>
            <p:nvPr/>
          </p:nvSpPr>
          <p:spPr>
            <a:xfrm rot="1800000">
              <a:off x="776840" y="4126077"/>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Hexagon 63"/>
            <p:cNvSpPr/>
            <p:nvPr/>
          </p:nvSpPr>
          <p:spPr>
            <a:xfrm rot="1800000">
              <a:off x="1510265" y="54119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Hexagon 64"/>
            <p:cNvSpPr/>
            <p:nvPr/>
          </p:nvSpPr>
          <p:spPr>
            <a:xfrm rot="1800000">
              <a:off x="1529316" y="2859252"/>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Hexagon 65"/>
            <p:cNvSpPr/>
            <p:nvPr/>
          </p:nvSpPr>
          <p:spPr>
            <a:xfrm rot="1800000">
              <a:off x="795890" y="15638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Hexagon 66"/>
            <p:cNvSpPr/>
            <p:nvPr/>
          </p:nvSpPr>
          <p:spPr>
            <a:xfrm rot="1800000">
              <a:off x="6806166" y="4145128"/>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Hexagon 67"/>
            <p:cNvSpPr/>
            <p:nvPr/>
          </p:nvSpPr>
          <p:spPr>
            <a:xfrm rot="1800000">
              <a:off x="7549116" y="542147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Hexagon 68"/>
            <p:cNvSpPr/>
            <p:nvPr/>
          </p:nvSpPr>
          <p:spPr>
            <a:xfrm rot="1800000">
              <a:off x="7549117" y="286877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Freeform 69"/>
            <p:cNvSpPr/>
            <p:nvPr/>
          </p:nvSpPr>
          <p:spPr>
            <a:xfrm rot="1800000">
              <a:off x="8306521" y="4055629"/>
              <a:ext cx="1243407"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118 h 1388236"/>
                <a:gd name="connsiteX1" fmla="*/ 396258 w 1601400"/>
                <a:gd name="connsiteY1" fmla="*/ 0 h 1388236"/>
                <a:gd name="connsiteX2" fmla="*/ 474029 w 1601400"/>
                <a:gd name="connsiteY2" fmla="*/ 4016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43407"/>
                <a:gd name="connsiteY0" fmla="*/ 694118 h 1388236"/>
                <a:gd name="connsiteX1" fmla="*/ 396258 w 1243407"/>
                <a:gd name="connsiteY1" fmla="*/ 0 h 1388236"/>
                <a:gd name="connsiteX2" fmla="*/ 474029 w 1243407"/>
                <a:gd name="connsiteY2" fmla="*/ 4016 h 1388236"/>
                <a:gd name="connsiteX3" fmla="*/ 1243407 w 1243407"/>
                <a:gd name="connsiteY3" fmla="*/ 1325983 h 1388236"/>
                <a:gd name="connsiteX4" fmla="*/ 1205142 w 1243407"/>
                <a:gd name="connsiteY4" fmla="*/ 1388236 h 1388236"/>
                <a:gd name="connsiteX5" fmla="*/ 396258 w 1243407"/>
                <a:gd name="connsiteY5" fmla="*/ 1388236 h 1388236"/>
                <a:gd name="connsiteX6" fmla="*/ 0 w 1243407"/>
                <a:gd name="connsiteY6" fmla="*/ 69411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3407" h="1388236">
                  <a:moveTo>
                    <a:pt x="0" y="694118"/>
                  </a:moveTo>
                  <a:lnTo>
                    <a:pt x="396258" y="0"/>
                  </a:lnTo>
                  <a:lnTo>
                    <a:pt x="474029" y="4016"/>
                  </a:lnTo>
                  <a:lnTo>
                    <a:pt x="1243407" y="1325983"/>
                  </a:lnTo>
                  <a:lnTo>
                    <a:pt x="1205142" y="1388236"/>
                  </a:lnTo>
                  <a:lnTo>
                    <a:pt x="396258" y="1388236"/>
                  </a:lnTo>
                  <a:lnTo>
                    <a:pt x="0" y="694118"/>
                  </a:lnTo>
                  <a:close/>
                </a:path>
              </a:pathLst>
            </a:custGeom>
            <a:solidFill>
              <a:schemeClr val="bg1">
                <a:alpha val="4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Freeform 70"/>
            <p:cNvSpPr/>
            <p:nvPr/>
          </p:nvSpPr>
          <p:spPr>
            <a:xfrm rot="1800000">
              <a:off x="8306771" y="1511524"/>
              <a:ext cx="1241871" cy="1388822"/>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704 h 1388822"/>
                <a:gd name="connsiteX1" fmla="*/ 396258 w 1601400"/>
                <a:gd name="connsiteY1" fmla="*/ 586 h 1388822"/>
                <a:gd name="connsiteX2" fmla="*/ 482002 w 1601400"/>
                <a:gd name="connsiteY2" fmla="*/ 0 h 1388822"/>
                <a:gd name="connsiteX3" fmla="*/ 1601400 w 1601400"/>
                <a:gd name="connsiteY3" fmla="*/ 694704 h 1388822"/>
                <a:gd name="connsiteX4" fmla="*/ 1205142 w 1601400"/>
                <a:gd name="connsiteY4" fmla="*/ 1388822 h 1388822"/>
                <a:gd name="connsiteX5" fmla="*/ 396258 w 1601400"/>
                <a:gd name="connsiteY5" fmla="*/ 1388822 h 1388822"/>
                <a:gd name="connsiteX6" fmla="*/ 0 w 1601400"/>
                <a:gd name="connsiteY6" fmla="*/ 694704 h 1388822"/>
                <a:gd name="connsiteX0" fmla="*/ 0 w 1241871"/>
                <a:gd name="connsiteY0" fmla="*/ 694704 h 1388822"/>
                <a:gd name="connsiteX1" fmla="*/ 396258 w 1241871"/>
                <a:gd name="connsiteY1" fmla="*/ 586 h 1388822"/>
                <a:gd name="connsiteX2" fmla="*/ 482002 w 1241871"/>
                <a:gd name="connsiteY2" fmla="*/ 0 h 1388822"/>
                <a:gd name="connsiteX3" fmla="*/ 1241871 w 1241871"/>
                <a:gd name="connsiteY3" fmla="*/ 1323912 h 1388822"/>
                <a:gd name="connsiteX4" fmla="*/ 1205142 w 1241871"/>
                <a:gd name="connsiteY4" fmla="*/ 1388822 h 1388822"/>
                <a:gd name="connsiteX5" fmla="*/ 396258 w 1241871"/>
                <a:gd name="connsiteY5" fmla="*/ 1388822 h 1388822"/>
                <a:gd name="connsiteX6" fmla="*/ 0 w 1241871"/>
                <a:gd name="connsiteY6" fmla="*/ 694704 h 1388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1871" h="1388822">
                  <a:moveTo>
                    <a:pt x="0" y="694704"/>
                  </a:moveTo>
                  <a:lnTo>
                    <a:pt x="396258" y="586"/>
                  </a:lnTo>
                  <a:lnTo>
                    <a:pt x="482002" y="0"/>
                  </a:lnTo>
                  <a:lnTo>
                    <a:pt x="1241871" y="1323912"/>
                  </a:lnTo>
                  <a:lnTo>
                    <a:pt x="1205142" y="1388822"/>
                  </a:lnTo>
                  <a:lnTo>
                    <a:pt x="396258" y="1388822"/>
                  </a:lnTo>
                  <a:lnTo>
                    <a:pt x="0" y="694704"/>
                  </a:lnTo>
                  <a:close/>
                </a:path>
              </a:pathLst>
            </a:cu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6" name="Rectangle 45"/>
          <p:cNvSpPr/>
          <p:nvPr/>
        </p:nvSpPr>
        <p:spPr>
          <a:xfrm>
            <a:off x="4561242" y="-21511"/>
            <a:ext cx="3679116" cy="6271840"/>
          </a:xfrm>
          <a:prstGeom prst="rect">
            <a:avLst/>
          </a:prstGeom>
          <a:solidFill>
            <a:srgbClr val="F5F5F5"/>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p:cNvSpPr/>
          <p:nvPr/>
        </p:nvSpPr>
        <p:spPr>
          <a:xfrm>
            <a:off x="4649096" y="-21510"/>
            <a:ext cx="3505200" cy="6239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Date Placeholder 4"/>
          <p:cNvSpPr>
            <a:spLocks noGrp="1"/>
          </p:cNvSpPr>
          <p:nvPr>
            <p:ph type="dt" sz="half" idx="10"/>
          </p:nvPr>
        </p:nvSpPr>
        <p:spPr/>
        <p:txBody>
          <a:bodyPr/>
          <a:lstStyle/>
          <a:p>
            <a:fld id="{3FC49BF1-FCD3-4395-8FF6-0047AF66228E}" type="datetime4">
              <a:rPr lang="en-US" smtClean="0"/>
              <a:pPr/>
              <a:t>November 30, 2011</a:t>
            </a:fld>
            <a:endParaRPr lang="en-US"/>
          </a:p>
        </p:txBody>
      </p:sp>
      <p:sp>
        <p:nvSpPr>
          <p:cNvPr id="7" name="Slide Number Placeholder 6"/>
          <p:cNvSpPr>
            <a:spLocks noGrp="1"/>
          </p:cNvSpPr>
          <p:nvPr>
            <p:ph type="sldNum" sz="quarter" idx="12"/>
          </p:nvPr>
        </p:nvSpPr>
        <p:spPr/>
        <p:txBody>
          <a:bodyPr/>
          <a:lstStyle/>
          <a:p>
            <a:fld id="{8B37D5FE-740C-46F5-801A-FA5477D9711F}" type="slidenum">
              <a:rPr lang="en-US" smtClean="0"/>
              <a:pPr/>
              <a:t>‹#›</a:t>
            </a:fld>
            <a:endParaRPr lang="en-US"/>
          </a:p>
        </p:txBody>
      </p:sp>
      <p:sp>
        <p:nvSpPr>
          <p:cNvPr id="58" name="Rectangle 57"/>
          <p:cNvSpPr/>
          <p:nvPr/>
        </p:nvSpPr>
        <p:spPr>
          <a:xfrm>
            <a:off x="905571" y="601883"/>
            <a:ext cx="3562257" cy="5648445"/>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1145894" y="856527"/>
            <a:ext cx="3090440" cy="5150734"/>
          </a:xfrm>
        </p:spPr>
        <p:txBody>
          <a:bodyPr/>
          <a:lstStyle>
            <a:lvl1pPr>
              <a:defRPr sz="2400"/>
            </a:lvl1pPr>
            <a:lvl2pPr>
              <a:defRPr sz="2200"/>
            </a:lvl2pPr>
            <a:lvl3pPr>
              <a:defRPr sz="2000"/>
            </a:lvl3pPr>
            <a:lvl4pPr>
              <a:defRPr sz="1800"/>
            </a:lvl4pPr>
            <a:lvl5pPr>
              <a:defRPr sz="16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1" name="Rectangle 60"/>
          <p:cNvSpPr/>
          <p:nvPr/>
        </p:nvSpPr>
        <p:spPr>
          <a:xfrm>
            <a:off x="4650889" y="6088284"/>
            <a:ext cx="3505200" cy="817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ooter Placeholder 5"/>
          <p:cNvSpPr>
            <a:spLocks noGrp="1"/>
          </p:cNvSpPr>
          <p:nvPr>
            <p:ph type="ftr" sz="quarter" idx="11"/>
          </p:nvPr>
        </p:nvSpPr>
        <p:spPr>
          <a:xfrm>
            <a:off x="4641448" y="5724835"/>
            <a:ext cx="3493664" cy="365125"/>
          </a:xfrm>
        </p:spPr>
        <p:txBody>
          <a:bodyPr>
            <a:normAutofit/>
          </a:bodyPr>
          <a:lstStyle/>
          <a:p>
            <a:endParaRPr lang="en-US" dirty="0"/>
          </a:p>
        </p:txBody>
      </p:sp>
      <p:sp>
        <p:nvSpPr>
          <p:cNvPr id="2" name="Title 1"/>
          <p:cNvSpPr>
            <a:spLocks noGrp="1"/>
          </p:cNvSpPr>
          <p:nvPr>
            <p:ph type="title"/>
          </p:nvPr>
        </p:nvSpPr>
        <p:spPr>
          <a:xfrm>
            <a:off x="4739833" y="2657434"/>
            <a:ext cx="3304572" cy="1463153"/>
          </a:xfrm>
        </p:spPr>
        <p:txBody>
          <a:bodyPr anchor="b">
            <a:normAutofit/>
          </a:bodyPr>
          <a:lstStyle>
            <a:lvl1pPr algn="l">
              <a:defRPr sz="2800" b="0"/>
            </a:lvl1pPr>
          </a:lstStyle>
          <a:p>
            <a:r>
              <a:rPr lang="en-US" smtClean="0"/>
              <a:t>Click to edit Master title style</a:t>
            </a:r>
            <a:endParaRPr lang="en-US"/>
          </a:p>
        </p:txBody>
      </p:sp>
      <p:sp>
        <p:nvSpPr>
          <p:cNvPr id="4" name="Text Placeholder 3"/>
          <p:cNvSpPr>
            <a:spLocks noGrp="1"/>
          </p:cNvSpPr>
          <p:nvPr>
            <p:ph type="body" sz="half" idx="2"/>
          </p:nvPr>
        </p:nvSpPr>
        <p:spPr>
          <a:xfrm>
            <a:off x="4736592" y="4136994"/>
            <a:ext cx="3298784" cy="1517904"/>
          </a:xfrm>
        </p:spPr>
        <p:txBody>
          <a:bodyPr>
            <a:normAutofit/>
          </a:bodyPr>
          <a:lstStyle>
            <a:lvl1pPr marL="0" indent="0">
              <a:buNone/>
              <a:defRPr sz="1600">
                <a:solidFill>
                  <a:srgbClr val="42424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44" name="Group 43"/>
          <p:cNvGrpSpPr/>
          <p:nvPr/>
        </p:nvGrpSpPr>
        <p:grpSpPr>
          <a:xfrm>
            <a:off x="-382404" y="0"/>
            <a:ext cx="9932332" cy="6858000"/>
            <a:chOff x="-382404" y="0"/>
            <a:chExt cx="9932332" cy="6858000"/>
          </a:xfrm>
        </p:grpSpPr>
        <p:grpSp>
          <p:nvGrpSpPr>
            <p:cNvPr id="45" name="Group 44"/>
            <p:cNvGrpSpPr/>
            <p:nvPr/>
          </p:nvGrpSpPr>
          <p:grpSpPr>
            <a:xfrm>
              <a:off x="0" y="0"/>
              <a:ext cx="9144000" cy="6858000"/>
              <a:chOff x="0" y="0"/>
              <a:chExt cx="9144000" cy="6858000"/>
            </a:xfrm>
          </p:grpSpPr>
          <p:grpSp>
            <p:nvGrpSpPr>
              <p:cNvPr id="75" name="Group 4"/>
              <p:cNvGrpSpPr/>
              <p:nvPr/>
            </p:nvGrpSpPr>
            <p:grpSpPr>
              <a:xfrm>
                <a:off x="0" y="0"/>
                <a:ext cx="2514600" cy="6858000"/>
                <a:chOff x="0" y="0"/>
                <a:chExt cx="2514600" cy="6858000"/>
              </a:xfrm>
            </p:grpSpPr>
            <p:sp>
              <p:nvSpPr>
                <p:cNvPr id="87" name="Rectangle 86"/>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2"/>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3"/>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6" name="Group 5"/>
              <p:cNvGrpSpPr/>
              <p:nvPr/>
            </p:nvGrpSpPr>
            <p:grpSpPr>
              <a:xfrm>
                <a:off x="422910" y="0"/>
                <a:ext cx="2514600" cy="6858000"/>
                <a:chOff x="0" y="0"/>
                <a:chExt cx="2514600" cy="6858000"/>
              </a:xfrm>
            </p:grpSpPr>
            <p:sp>
              <p:nvSpPr>
                <p:cNvPr id="84" name="Rectangle 83"/>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7" name="Group 9"/>
              <p:cNvGrpSpPr/>
              <p:nvPr/>
            </p:nvGrpSpPr>
            <p:grpSpPr>
              <a:xfrm rot="10800000">
                <a:off x="6629400" y="0"/>
                <a:ext cx="2514600" cy="6858000"/>
                <a:chOff x="0" y="0"/>
                <a:chExt cx="2514600" cy="6858000"/>
              </a:xfrm>
            </p:grpSpPr>
            <p:sp>
              <p:nvSpPr>
                <p:cNvPr id="81" name="Rectangle 80"/>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8" name="Rectangle 77"/>
              <p:cNvSpPr/>
              <p:nvPr/>
            </p:nvSpPr>
            <p:spPr>
              <a:xfrm>
                <a:off x="3810000" y="0"/>
                <a:ext cx="28194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p:cNvSpPr/>
              <p:nvPr/>
            </p:nvSpPr>
            <p:spPr>
              <a:xfrm>
                <a:off x="289560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p:cNvSpPr/>
              <p:nvPr/>
            </p:nvSpPr>
            <p:spPr>
              <a:xfrm>
                <a:off x="31242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6" name="Freeform 45"/>
            <p:cNvSpPr/>
            <p:nvPr/>
          </p:nvSpPr>
          <p:spPr>
            <a:xfrm>
              <a:off x="-11875" y="5035138"/>
              <a:ext cx="9144000" cy="1175655"/>
            </a:xfrm>
            <a:custGeom>
              <a:avLst/>
              <a:gdLst>
                <a:gd name="connsiteX0" fmla="*/ 0 w 9144000"/>
                <a:gd name="connsiteY0" fmla="*/ 1116280 h 1175656"/>
                <a:gd name="connsiteX1" fmla="*/ 1674420 w 9144000"/>
                <a:gd name="connsiteY1" fmla="*/ 1163781 h 1175656"/>
                <a:gd name="connsiteX2" fmla="*/ 4120737 w 9144000"/>
                <a:gd name="connsiteY2" fmla="*/ 1045028 h 1175656"/>
                <a:gd name="connsiteX3" fmla="*/ 7172696 w 9144000"/>
                <a:gd name="connsiteY3" fmla="*/ 605641 h 1175656"/>
                <a:gd name="connsiteX4" fmla="*/ 9144000 w 9144000"/>
                <a:gd name="connsiteY4" fmla="*/ 0 h 1175656"/>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116279 h 1175655"/>
                <a:gd name="connsiteX1" fmla="*/ 1674420 w 9144000"/>
                <a:gd name="connsiteY1" fmla="*/ 1163780 h 1175655"/>
                <a:gd name="connsiteX2" fmla="*/ 4120737 w 9144000"/>
                <a:gd name="connsiteY2" fmla="*/ 1045027 h 1175655"/>
                <a:gd name="connsiteX3" fmla="*/ 7172696 w 9144000"/>
                <a:gd name="connsiteY3" fmla="*/ 605640 h 1175655"/>
                <a:gd name="connsiteX4" fmla="*/ 9144000 w 9144000"/>
                <a:gd name="connsiteY4" fmla="*/ 0 h 1175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175655">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7" name="Freeform 46"/>
            <p:cNvSpPr/>
            <p:nvPr/>
          </p:nvSpPr>
          <p:spPr>
            <a:xfrm>
              <a:off x="-11875" y="3467595"/>
              <a:ext cx="9144000" cy="890650"/>
            </a:xfrm>
            <a:custGeom>
              <a:avLst/>
              <a:gdLst>
                <a:gd name="connsiteX0" fmla="*/ 0 w 9144000"/>
                <a:gd name="connsiteY0" fmla="*/ 890650 h 890650"/>
                <a:gd name="connsiteX1" fmla="*/ 1045028 w 9144000"/>
                <a:gd name="connsiteY1" fmla="*/ 475013 h 890650"/>
                <a:gd name="connsiteX2" fmla="*/ 3111335 w 9144000"/>
                <a:gd name="connsiteY2" fmla="*/ 71252 h 890650"/>
                <a:gd name="connsiteX3" fmla="*/ 5913911 w 9144000"/>
                <a:gd name="connsiteY3" fmla="*/ 71252 h 890650"/>
                <a:gd name="connsiteX4" fmla="*/ 9144000 w 9144000"/>
                <a:gd name="connsiteY4" fmla="*/ 498764 h 890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89065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8" name="Freeform 47"/>
            <p:cNvSpPr/>
            <p:nvPr/>
          </p:nvSpPr>
          <p:spPr>
            <a:xfrm>
              <a:off x="-23751" y="5640779"/>
              <a:ext cx="3004457" cy="1211283"/>
            </a:xfrm>
            <a:custGeom>
              <a:avLst/>
              <a:gdLst>
                <a:gd name="connsiteX0" fmla="*/ 0 w 3004457"/>
                <a:gd name="connsiteY0" fmla="*/ 0 h 1211283"/>
                <a:gd name="connsiteX1" fmla="*/ 3004457 w 3004457"/>
                <a:gd name="connsiteY1" fmla="*/ 1211283 h 1211283"/>
              </a:gdLst>
              <a:ahLst/>
              <a:cxnLst>
                <a:cxn ang="0">
                  <a:pos x="connsiteX0" y="connsiteY0"/>
                </a:cxn>
                <a:cxn ang="0">
                  <a:pos x="connsiteX1" y="connsiteY1"/>
                </a:cxn>
              </a:cxnLst>
              <a:rect l="l" t="t" r="r" b="b"/>
              <a:pathLst>
                <a:path w="3004457" h="1211283">
                  <a:moveTo>
                    <a:pt x="0" y="0"/>
                  </a:moveTo>
                  <a:cubicBezTo>
                    <a:pt x="1103415" y="501732"/>
                    <a:pt x="2206831" y="1003465"/>
                    <a:pt x="3004457" y="1211283"/>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9" name="Freeform 48"/>
            <p:cNvSpPr/>
            <p:nvPr/>
          </p:nvSpPr>
          <p:spPr>
            <a:xfrm>
              <a:off x="-11875" y="5284519"/>
              <a:ext cx="9144000" cy="1478478"/>
            </a:xfrm>
            <a:custGeom>
              <a:avLst/>
              <a:gdLst>
                <a:gd name="connsiteX0" fmla="*/ 0 w 9144000"/>
                <a:gd name="connsiteY0" fmla="*/ 0 h 1478478"/>
                <a:gd name="connsiteX1" fmla="*/ 1104405 w 9144000"/>
                <a:gd name="connsiteY1" fmla="*/ 344385 h 1478478"/>
                <a:gd name="connsiteX2" fmla="*/ 3194462 w 9144000"/>
                <a:gd name="connsiteY2" fmla="*/ 866899 h 1478478"/>
                <a:gd name="connsiteX3" fmla="*/ 5676405 w 9144000"/>
                <a:gd name="connsiteY3" fmla="*/ 1282536 h 1478478"/>
                <a:gd name="connsiteX4" fmla="*/ 7730836 w 9144000"/>
                <a:gd name="connsiteY4" fmla="*/ 1448790 h 1478478"/>
                <a:gd name="connsiteX5" fmla="*/ 8573984 w 9144000"/>
                <a:gd name="connsiteY5" fmla="*/ 1460665 h 1478478"/>
                <a:gd name="connsiteX6" fmla="*/ 9144000 w 9144000"/>
                <a:gd name="connsiteY6" fmla="*/ 1425039 h 147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1478478">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 name="Freeform 49"/>
            <p:cNvSpPr/>
            <p:nvPr/>
          </p:nvSpPr>
          <p:spPr>
            <a:xfrm>
              <a:off x="2137558" y="5132120"/>
              <a:ext cx="6982691" cy="1719942"/>
            </a:xfrm>
            <a:custGeom>
              <a:avLst/>
              <a:gdLst>
                <a:gd name="connsiteX0" fmla="*/ 0 w 6982691"/>
                <a:gd name="connsiteY0" fmla="*/ 1719942 h 1719942"/>
                <a:gd name="connsiteX1" fmla="*/ 546265 w 6982691"/>
                <a:gd name="connsiteY1" fmla="*/ 1185553 h 1719942"/>
                <a:gd name="connsiteX2" fmla="*/ 1330037 w 6982691"/>
                <a:gd name="connsiteY2" fmla="*/ 710540 h 1719942"/>
                <a:gd name="connsiteX3" fmla="*/ 2078182 w 6982691"/>
                <a:gd name="connsiteY3" fmla="*/ 437407 h 1719942"/>
                <a:gd name="connsiteX4" fmla="*/ 3348842 w 6982691"/>
                <a:gd name="connsiteY4" fmla="*/ 152399 h 1719942"/>
                <a:gd name="connsiteX5" fmla="*/ 4001985 w 6982691"/>
                <a:gd name="connsiteY5" fmla="*/ 69272 h 1719942"/>
                <a:gd name="connsiteX6" fmla="*/ 5047013 w 6982691"/>
                <a:gd name="connsiteY6" fmla="*/ 9896 h 1719942"/>
                <a:gd name="connsiteX7" fmla="*/ 5890161 w 6982691"/>
                <a:gd name="connsiteY7" fmla="*/ 9896 h 1719942"/>
                <a:gd name="connsiteX8" fmla="*/ 6495803 w 6982691"/>
                <a:gd name="connsiteY8" fmla="*/ 9896 h 1719942"/>
                <a:gd name="connsiteX9" fmla="*/ 6899564 w 6982691"/>
                <a:gd name="connsiteY9" fmla="*/ 33646 h 1719942"/>
                <a:gd name="connsiteX10" fmla="*/ 6982691 w 6982691"/>
                <a:gd name="connsiteY10" fmla="*/ 45522 h 171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82691" h="1719942">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1" name="Hexagon 50"/>
            <p:cNvSpPr/>
            <p:nvPr/>
          </p:nvSpPr>
          <p:spPr>
            <a:xfrm rot="1800000">
              <a:off x="2996165" y="2859252"/>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Hexagon 51"/>
            <p:cNvSpPr/>
            <p:nvPr/>
          </p:nvSpPr>
          <p:spPr>
            <a:xfrm rot="1800000">
              <a:off x="3720065" y="4126078"/>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Hexagon 59"/>
            <p:cNvSpPr/>
            <p:nvPr/>
          </p:nvSpPr>
          <p:spPr>
            <a:xfrm rot="1800000">
              <a:off x="3729591" y="1592427"/>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Hexagon 60"/>
            <p:cNvSpPr/>
            <p:nvPr/>
          </p:nvSpPr>
          <p:spPr>
            <a:xfrm rot="1800000">
              <a:off x="2977115" y="325603"/>
              <a:ext cx="1601400" cy="1388236"/>
            </a:xfrm>
            <a:prstGeom prst="hexagon">
              <a:avLst>
                <a:gd name="adj" fmla="val 28544"/>
                <a:gd name="vf" fmla="val 115470"/>
              </a:avLst>
            </a:prstGeom>
            <a:solidFill>
              <a:schemeClr val="bg1">
                <a:alpha val="4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Hexagon 61"/>
            <p:cNvSpPr/>
            <p:nvPr/>
          </p:nvSpPr>
          <p:spPr>
            <a:xfrm rot="1800000">
              <a:off x="4463014" y="5383378"/>
              <a:ext cx="1601400" cy="1388236"/>
            </a:xfrm>
            <a:prstGeom prst="hexagon">
              <a:avLst>
                <a:gd name="adj" fmla="val 28544"/>
                <a:gd name="vf" fmla="val 115470"/>
              </a:avLst>
            </a:prstGeom>
            <a:solidFill>
              <a:schemeClr val="bg1">
                <a:alpha val="6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Freeform 62"/>
            <p:cNvSpPr/>
            <p:nvPr/>
          </p:nvSpPr>
          <p:spPr>
            <a:xfrm rot="1800000">
              <a:off x="-382404" y="4201528"/>
              <a:ext cx="1261499"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56357 w 1261499"/>
                <a:gd name="connsiteY5" fmla="*/ 1388236 h 1388236"/>
                <a:gd name="connsiteX6" fmla="*/ 0 w 1261499"/>
                <a:gd name="connsiteY6" fmla="*/ 10509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744578 w 1261499"/>
                <a:gd name="connsiteY5" fmla="*/ 1387893 h 1388236"/>
                <a:gd name="connsiteX6" fmla="*/ 0 w 1261499"/>
                <a:gd name="connsiteY6" fmla="*/ 10509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61499" h="1388236">
                  <a:moveTo>
                    <a:pt x="0" y="105098"/>
                  </a:moveTo>
                  <a:lnTo>
                    <a:pt x="56357" y="0"/>
                  </a:lnTo>
                  <a:lnTo>
                    <a:pt x="865241" y="0"/>
                  </a:lnTo>
                  <a:lnTo>
                    <a:pt x="1261499" y="694118"/>
                  </a:lnTo>
                  <a:lnTo>
                    <a:pt x="865241" y="1388236"/>
                  </a:lnTo>
                  <a:lnTo>
                    <a:pt x="744578" y="1387893"/>
                  </a:lnTo>
                  <a:lnTo>
                    <a:pt x="0" y="105098"/>
                  </a:lnTo>
                  <a:close/>
                </a:path>
              </a:pathLst>
            </a:cu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Hexagon 63"/>
            <p:cNvSpPr/>
            <p:nvPr/>
          </p:nvSpPr>
          <p:spPr>
            <a:xfrm rot="1800000">
              <a:off x="24365" y="540242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Hexagon 64"/>
            <p:cNvSpPr/>
            <p:nvPr/>
          </p:nvSpPr>
          <p:spPr>
            <a:xfrm rot="1800000">
              <a:off x="52941" y="284972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Hexagon 65"/>
            <p:cNvSpPr/>
            <p:nvPr/>
          </p:nvSpPr>
          <p:spPr>
            <a:xfrm rot="1800000">
              <a:off x="776840" y="4126077"/>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Hexagon 66"/>
            <p:cNvSpPr/>
            <p:nvPr/>
          </p:nvSpPr>
          <p:spPr>
            <a:xfrm rot="1800000">
              <a:off x="1510265" y="54119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Hexagon 67"/>
            <p:cNvSpPr/>
            <p:nvPr/>
          </p:nvSpPr>
          <p:spPr>
            <a:xfrm rot="1800000">
              <a:off x="1529316" y="2859252"/>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Hexagon 68"/>
            <p:cNvSpPr/>
            <p:nvPr/>
          </p:nvSpPr>
          <p:spPr>
            <a:xfrm rot="1800000">
              <a:off x="795890" y="15638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Hexagon 69"/>
            <p:cNvSpPr/>
            <p:nvPr/>
          </p:nvSpPr>
          <p:spPr>
            <a:xfrm rot="1800000">
              <a:off x="6806166" y="4145128"/>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Hexagon 70"/>
            <p:cNvSpPr/>
            <p:nvPr/>
          </p:nvSpPr>
          <p:spPr>
            <a:xfrm rot="1800000">
              <a:off x="7549116" y="542147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Hexagon 71"/>
            <p:cNvSpPr/>
            <p:nvPr/>
          </p:nvSpPr>
          <p:spPr>
            <a:xfrm rot="1800000">
              <a:off x="7549117" y="286877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reeform 72"/>
            <p:cNvSpPr/>
            <p:nvPr/>
          </p:nvSpPr>
          <p:spPr>
            <a:xfrm rot="1800000">
              <a:off x="8306521" y="4055629"/>
              <a:ext cx="1243407"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118 h 1388236"/>
                <a:gd name="connsiteX1" fmla="*/ 396258 w 1601400"/>
                <a:gd name="connsiteY1" fmla="*/ 0 h 1388236"/>
                <a:gd name="connsiteX2" fmla="*/ 474029 w 1601400"/>
                <a:gd name="connsiteY2" fmla="*/ 4016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43407"/>
                <a:gd name="connsiteY0" fmla="*/ 694118 h 1388236"/>
                <a:gd name="connsiteX1" fmla="*/ 396258 w 1243407"/>
                <a:gd name="connsiteY1" fmla="*/ 0 h 1388236"/>
                <a:gd name="connsiteX2" fmla="*/ 474029 w 1243407"/>
                <a:gd name="connsiteY2" fmla="*/ 4016 h 1388236"/>
                <a:gd name="connsiteX3" fmla="*/ 1243407 w 1243407"/>
                <a:gd name="connsiteY3" fmla="*/ 1325983 h 1388236"/>
                <a:gd name="connsiteX4" fmla="*/ 1205142 w 1243407"/>
                <a:gd name="connsiteY4" fmla="*/ 1388236 h 1388236"/>
                <a:gd name="connsiteX5" fmla="*/ 396258 w 1243407"/>
                <a:gd name="connsiteY5" fmla="*/ 1388236 h 1388236"/>
                <a:gd name="connsiteX6" fmla="*/ 0 w 1243407"/>
                <a:gd name="connsiteY6" fmla="*/ 69411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3407" h="1388236">
                  <a:moveTo>
                    <a:pt x="0" y="694118"/>
                  </a:moveTo>
                  <a:lnTo>
                    <a:pt x="396258" y="0"/>
                  </a:lnTo>
                  <a:lnTo>
                    <a:pt x="474029" y="4016"/>
                  </a:lnTo>
                  <a:lnTo>
                    <a:pt x="1243407" y="1325983"/>
                  </a:lnTo>
                  <a:lnTo>
                    <a:pt x="1205142" y="1388236"/>
                  </a:lnTo>
                  <a:lnTo>
                    <a:pt x="396258" y="1388236"/>
                  </a:lnTo>
                  <a:lnTo>
                    <a:pt x="0" y="694118"/>
                  </a:lnTo>
                  <a:close/>
                </a:path>
              </a:pathLst>
            </a:custGeom>
            <a:solidFill>
              <a:schemeClr val="bg1">
                <a:alpha val="4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Freeform 73"/>
            <p:cNvSpPr/>
            <p:nvPr/>
          </p:nvSpPr>
          <p:spPr>
            <a:xfrm rot="1800000">
              <a:off x="8306771" y="1511524"/>
              <a:ext cx="1241871" cy="1388822"/>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704 h 1388822"/>
                <a:gd name="connsiteX1" fmla="*/ 396258 w 1601400"/>
                <a:gd name="connsiteY1" fmla="*/ 586 h 1388822"/>
                <a:gd name="connsiteX2" fmla="*/ 482002 w 1601400"/>
                <a:gd name="connsiteY2" fmla="*/ 0 h 1388822"/>
                <a:gd name="connsiteX3" fmla="*/ 1601400 w 1601400"/>
                <a:gd name="connsiteY3" fmla="*/ 694704 h 1388822"/>
                <a:gd name="connsiteX4" fmla="*/ 1205142 w 1601400"/>
                <a:gd name="connsiteY4" fmla="*/ 1388822 h 1388822"/>
                <a:gd name="connsiteX5" fmla="*/ 396258 w 1601400"/>
                <a:gd name="connsiteY5" fmla="*/ 1388822 h 1388822"/>
                <a:gd name="connsiteX6" fmla="*/ 0 w 1601400"/>
                <a:gd name="connsiteY6" fmla="*/ 694704 h 1388822"/>
                <a:gd name="connsiteX0" fmla="*/ 0 w 1241871"/>
                <a:gd name="connsiteY0" fmla="*/ 694704 h 1388822"/>
                <a:gd name="connsiteX1" fmla="*/ 396258 w 1241871"/>
                <a:gd name="connsiteY1" fmla="*/ 586 h 1388822"/>
                <a:gd name="connsiteX2" fmla="*/ 482002 w 1241871"/>
                <a:gd name="connsiteY2" fmla="*/ 0 h 1388822"/>
                <a:gd name="connsiteX3" fmla="*/ 1241871 w 1241871"/>
                <a:gd name="connsiteY3" fmla="*/ 1323912 h 1388822"/>
                <a:gd name="connsiteX4" fmla="*/ 1205142 w 1241871"/>
                <a:gd name="connsiteY4" fmla="*/ 1388822 h 1388822"/>
                <a:gd name="connsiteX5" fmla="*/ 396258 w 1241871"/>
                <a:gd name="connsiteY5" fmla="*/ 1388822 h 1388822"/>
                <a:gd name="connsiteX6" fmla="*/ 0 w 1241871"/>
                <a:gd name="connsiteY6" fmla="*/ 694704 h 1388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1871" h="1388822">
                  <a:moveTo>
                    <a:pt x="0" y="694704"/>
                  </a:moveTo>
                  <a:lnTo>
                    <a:pt x="396258" y="586"/>
                  </a:lnTo>
                  <a:lnTo>
                    <a:pt x="482002" y="0"/>
                  </a:lnTo>
                  <a:lnTo>
                    <a:pt x="1241871" y="1323912"/>
                  </a:lnTo>
                  <a:lnTo>
                    <a:pt x="1205142" y="1388822"/>
                  </a:lnTo>
                  <a:lnTo>
                    <a:pt x="396258" y="1388822"/>
                  </a:lnTo>
                  <a:lnTo>
                    <a:pt x="0" y="694704"/>
                  </a:lnTo>
                  <a:close/>
                </a:path>
              </a:pathLst>
            </a:cu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4" name="Rectangle 93"/>
          <p:cNvSpPr/>
          <p:nvPr/>
        </p:nvSpPr>
        <p:spPr>
          <a:xfrm>
            <a:off x="4561242" y="-21511"/>
            <a:ext cx="3679116" cy="6271840"/>
          </a:xfrm>
          <a:prstGeom prst="rect">
            <a:avLst/>
          </a:prstGeom>
          <a:solidFill>
            <a:srgbClr val="F5F5F5"/>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ectangle 100"/>
          <p:cNvSpPr/>
          <p:nvPr/>
        </p:nvSpPr>
        <p:spPr>
          <a:xfrm>
            <a:off x="4649096" y="-21510"/>
            <a:ext cx="3505200" cy="6239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p:cNvSpPr/>
          <p:nvPr/>
        </p:nvSpPr>
        <p:spPr>
          <a:xfrm>
            <a:off x="905571" y="601883"/>
            <a:ext cx="3562257" cy="5648445"/>
          </a:xfrm>
          <a:prstGeom prst="rect">
            <a:avLst/>
          </a:prstGeom>
          <a:solidFill>
            <a:srgbClr val="FFFFFF"/>
          </a:solidFill>
          <a:ln w="3175">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p:cNvSpPr/>
          <p:nvPr/>
        </p:nvSpPr>
        <p:spPr>
          <a:xfrm>
            <a:off x="4650889" y="6088284"/>
            <a:ext cx="3505200" cy="817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734424" y="2660904"/>
            <a:ext cx="3300984" cy="1463040"/>
          </a:xfrm>
        </p:spPr>
        <p:txBody>
          <a:bodyPr anchor="b">
            <a:normAutofit/>
          </a:bodyPr>
          <a:lstStyle>
            <a:lvl1pPr algn="l">
              <a:defRPr sz="2800" b="0"/>
            </a:lvl1pPr>
          </a:lstStyle>
          <a:p>
            <a:r>
              <a:rPr lang="en-US" smtClean="0"/>
              <a:t>Click to edit Master title style</a:t>
            </a:r>
            <a:endParaRPr lang="en-US"/>
          </a:p>
        </p:txBody>
      </p:sp>
      <p:sp>
        <p:nvSpPr>
          <p:cNvPr id="3" name="Picture Placeholder 2"/>
          <p:cNvSpPr>
            <a:spLocks noGrp="1"/>
          </p:cNvSpPr>
          <p:nvPr>
            <p:ph type="pic" idx="1"/>
          </p:nvPr>
        </p:nvSpPr>
        <p:spPr>
          <a:xfrm>
            <a:off x="1005208" y="693795"/>
            <a:ext cx="3359623" cy="5468112"/>
          </a:xfrm>
        </p:spPr>
        <p:txBody>
          <a:bodyPr/>
          <a:lstStyle>
            <a:lvl1pPr marL="0" indent="0">
              <a:buNone/>
              <a:defRPr sz="3200">
                <a:solidFill>
                  <a:schemeClr val="accent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4734630" y="4133088"/>
            <a:ext cx="3300573" cy="1519561"/>
          </a:xfrm>
        </p:spPr>
        <p:txBody>
          <a:bodyPr>
            <a:normAutofit/>
          </a:bodyPr>
          <a:lstStyle>
            <a:lvl1pPr marL="0" indent="0">
              <a:buNone/>
              <a:defRPr sz="1600">
                <a:solidFill>
                  <a:srgbClr val="42424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A861222-2C8B-4501-BE87-6797EC025925}" type="datetime4">
              <a:rPr lang="en-US" smtClean="0"/>
              <a:pPr/>
              <a:t>November 30, 2011</a:t>
            </a:fld>
            <a:endParaRPr lang="en-US"/>
          </a:p>
        </p:txBody>
      </p:sp>
      <p:sp>
        <p:nvSpPr>
          <p:cNvPr id="6" name="Footer Placeholder 5"/>
          <p:cNvSpPr>
            <a:spLocks noGrp="1"/>
          </p:cNvSpPr>
          <p:nvPr>
            <p:ph type="ftr" sz="quarter" idx="11"/>
          </p:nvPr>
        </p:nvSpPr>
        <p:spPr>
          <a:xfrm>
            <a:off x="4641448" y="5724835"/>
            <a:ext cx="3493664" cy="365125"/>
          </a:xfrm>
        </p:spPr>
        <p:txBody>
          <a:bodyPr>
            <a:normAutofit/>
          </a:bodyPr>
          <a:lstStyle/>
          <a:p>
            <a:endParaRPr lang="en-US" dirty="0"/>
          </a:p>
        </p:txBody>
      </p:sp>
      <p:sp>
        <p:nvSpPr>
          <p:cNvPr id="7" name="Slide Number Placeholder 6"/>
          <p:cNvSpPr>
            <a:spLocks noGrp="1"/>
          </p:cNvSpPr>
          <p:nvPr>
            <p:ph type="sldNum" sz="quarter" idx="12"/>
          </p:nvPr>
        </p:nvSpPr>
        <p:spPr/>
        <p:txBody>
          <a:bodyPr/>
          <a:lstStyle/>
          <a:p>
            <a:fld id="{8B37D5FE-740C-46F5-801A-FA5477D9711F}"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42" name="Group 41"/>
          <p:cNvGrpSpPr/>
          <p:nvPr/>
        </p:nvGrpSpPr>
        <p:grpSpPr>
          <a:xfrm>
            <a:off x="-304800" y="0"/>
            <a:ext cx="9932332" cy="6858000"/>
            <a:chOff x="-382404" y="0"/>
            <a:chExt cx="9932332" cy="6858000"/>
          </a:xfrm>
        </p:grpSpPr>
        <p:grpSp>
          <p:nvGrpSpPr>
            <p:cNvPr id="43" name="Group 44"/>
            <p:cNvGrpSpPr/>
            <p:nvPr/>
          </p:nvGrpSpPr>
          <p:grpSpPr>
            <a:xfrm>
              <a:off x="0" y="0"/>
              <a:ext cx="9144000" cy="6858000"/>
              <a:chOff x="0" y="0"/>
              <a:chExt cx="9144000" cy="6858000"/>
            </a:xfrm>
          </p:grpSpPr>
          <p:grpSp>
            <p:nvGrpSpPr>
              <p:cNvPr id="101" name="Group 4"/>
              <p:cNvGrpSpPr/>
              <p:nvPr/>
            </p:nvGrpSpPr>
            <p:grpSpPr>
              <a:xfrm>
                <a:off x="0" y="0"/>
                <a:ext cx="2514600" cy="6858000"/>
                <a:chOff x="0" y="0"/>
                <a:chExt cx="2514600" cy="6858000"/>
              </a:xfrm>
            </p:grpSpPr>
            <p:sp>
              <p:nvSpPr>
                <p:cNvPr id="113" name="Rectangle 112"/>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2"/>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ectangle 3"/>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2" name="Group 5"/>
              <p:cNvGrpSpPr/>
              <p:nvPr/>
            </p:nvGrpSpPr>
            <p:grpSpPr>
              <a:xfrm>
                <a:off x="422910" y="0"/>
                <a:ext cx="2514600" cy="6858000"/>
                <a:chOff x="0" y="0"/>
                <a:chExt cx="2514600" cy="6858000"/>
              </a:xfrm>
            </p:grpSpPr>
            <p:sp>
              <p:nvSpPr>
                <p:cNvPr id="110" name="Rectangle 109"/>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ectangle 110"/>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ectangle 111"/>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3" name="Group 9"/>
              <p:cNvGrpSpPr/>
              <p:nvPr/>
            </p:nvGrpSpPr>
            <p:grpSpPr>
              <a:xfrm rot="10800000">
                <a:off x="6629400" y="0"/>
                <a:ext cx="2514600" cy="6858000"/>
                <a:chOff x="0" y="0"/>
                <a:chExt cx="2514600" cy="6858000"/>
              </a:xfrm>
            </p:grpSpPr>
            <p:sp>
              <p:nvSpPr>
                <p:cNvPr id="107" name="Rectangle 106"/>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Rectangle 107"/>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ectangle 108"/>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4" name="Rectangle 103"/>
              <p:cNvSpPr/>
              <p:nvPr/>
            </p:nvSpPr>
            <p:spPr>
              <a:xfrm>
                <a:off x="3810000" y="0"/>
                <a:ext cx="28194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p:cNvSpPr/>
              <p:nvPr/>
            </p:nvSpPr>
            <p:spPr>
              <a:xfrm>
                <a:off x="289560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ectangle 105"/>
              <p:cNvSpPr/>
              <p:nvPr/>
            </p:nvSpPr>
            <p:spPr>
              <a:xfrm>
                <a:off x="31242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4" name="Freeform 43"/>
            <p:cNvSpPr/>
            <p:nvPr/>
          </p:nvSpPr>
          <p:spPr>
            <a:xfrm>
              <a:off x="-11875" y="5035138"/>
              <a:ext cx="9144000" cy="1175655"/>
            </a:xfrm>
            <a:custGeom>
              <a:avLst/>
              <a:gdLst>
                <a:gd name="connsiteX0" fmla="*/ 0 w 9144000"/>
                <a:gd name="connsiteY0" fmla="*/ 1116280 h 1175656"/>
                <a:gd name="connsiteX1" fmla="*/ 1674420 w 9144000"/>
                <a:gd name="connsiteY1" fmla="*/ 1163781 h 1175656"/>
                <a:gd name="connsiteX2" fmla="*/ 4120737 w 9144000"/>
                <a:gd name="connsiteY2" fmla="*/ 1045028 h 1175656"/>
                <a:gd name="connsiteX3" fmla="*/ 7172696 w 9144000"/>
                <a:gd name="connsiteY3" fmla="*/ 605641 h 1175656"/>
                <a:gd name="connsiteX4" fmla="*/ 9144000 w 9144000"/>
                <a:gd name="connsiteY4" fmla="*/ 0 h 1175656"/>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116279 h 1175655"/>
                <a:gd name="connsiteX1" fmla="*/ 1674420 w 9144000"/>
                <a:gd name="connsiteY1" fmla="*/ 1163780 h 1175655"/>
                <a:gd name="connsiteX2" fmla="*/ 4120737 w 9144000"/>
                <a:gd name="connsiteY2" fmla="*/ 1045027 h 1175655"/>
                <a:gd name="connsiteX3" fmla="*/ 7172696 w 9144000"/>
                <a:gd name="connsiteY3" fmla="*/ 605640 h 1175655"/>
                <a:gd name="connsiteX4" fmla="*/ 9144000 w 9144000"/>
                <a:gd name="connsiteY4" fmla="*/ 0 h 1175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175655">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5" name="Freeform 44"/>
            <p:cNvSpPr/>
            <p:nvPr/>
          </p:nvSpPr>
          <p:spPr>
            <a:xfrm>
              <a:off x="-11875" y="3467595"/>
              <a:ext cx="9144000" cy="890650"/>
            </a:xfrm>
            <a:custGeom>
              <a:avLst/>
              <a:gdLst>
                <a:gd name="connsiteX0" fmla="*/ 0 w 9144000"/>
                <a:gd name="connsiteY0" fmla="*/ 890650 h 890650"/>
                <a:gd name="connsiteX1" fmla="*/ 1045028 w 9144000"/>
                <a:gd name="connsiteY1" fmla="*/ 475013 h 890650"/>
                <a:gd name="connsiteX2" fmla="*/ 3111335 w 9144000"/>
                <a:gd name="connsiteY2" fmla="*/ 71252 h 890650"/>
                <a:gd name="connsiteX3" fmla="*/ 5913911 w 9144000"/>
                <a:gd name="connsiteY3" fmla="*/ 71252 h 890650"/>
                <a:gd name="connsiteX4" fmla="*/ 9144000 w 9144000"/>
                <a:gd name="connsiteY4" fmla="*/ 498764 h 890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89065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6" name="Freeform 45"/>
            <p:cNvSpPr/>
            <p:nvPr/>
          </p:nvSpPr>
          <p:spPr>
            <a:xfrm>
              <a:off x="-23751" y="5640779"/>
              <a:ext cx="3004457" cy="1211283"/>
            </a:xfrm>
            <a:custGeom>
              <a:avLst/>
              <a:gdLst>
                <a:gd name="connsiteX0" fmla="*/ 0 w 3004457"/>
                <a:gd name="connsiteY0" fmla="*/ 0 h 1211283"/>
                <a:gd name="connsiteX1" fmla="*/ 3004457 w 3004457"/>
                <a:gd name="connsiteY1" fmla="*/ 1211283 h 1211283"/>
              </a:gdLst>
              <a:ahLst/>
              <a:cxnLst>
                <a:cxn ang="0">
                  <a:pos x="connsiteX0" y="connsiteY0"/>
                </a:cxn>
                <a:cxn ang="0">
                  <a:pos x="connsiteX1" y="connsiteY1"/>
                </a:cxn>
              </a:cxnLst>
              <a:rect l="l" t="t" r="r" b="b"/>
              <a:pathLst>
                <a:path w="3004457" h="1211283">
                  <a:moveTo>
                    <a:pt x="0" y="0"/>
                  </a:moveTo>
                  <a:cubicBezTo>
                    <a:pt x="1103415" y="501732"/>
                    <a:pt x="2206831" y="1003465"/>
                    <a:pt x="3004457" y="1211283"/>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7" name="Freeform 46"/>
            <p:cNvSpPr/>
            <p:nvPr/>
          </p:nvSpPr>
          <p:spPr>
            <a:xfrm>
              <a:off x="-11875" y="5284519"/>
              <a:ext cx="9144000" cy="1478478"/>
            </a:xfrm>
            <a:custGeom>
              <a:avLst/>
              <a:gdLst>
                <a:gd name="connsiteX0" fmla="*/ 0 w 9144000"/>
                <a:gd name="connsiteY0" fmla="*/ 0 h 1478478"/>
                <a:gd name="connsiteX1" fmla="*/ 1104405 w 9144000"/>
                <a:gd name="connsiteY1" fmla="*/ 344385 h 1478478"/>
                <a:gd name="connsiteX2" fmla="*/ 3194462 w 9144000"/>
                <a:gd name="connsiteY2" fmla="*/ 866899 h 1478478"/>
                <a:gd name="connsiteX3" fmla="*/ 5676405 w 9144000"/>
                <a:gd name="connsiteY3" fmla="*/ 1282536 h 1478478"/>
                <a:gd name="connsiteX4" fmla="*/ 7730836 w 9144000"/>
                <a:gd name="connsiteY4" fmla="*/ 1448790 h 1478478"/>
                <a:gd name="connsiteX5" fmla="*/ 8573984 w 9144000"/>
                <a:gd name="connsiteY5" fmla="*/ 1460665 h 1478478"/>
                <a:gd name="connsiteX6" fmla="*/ 9144000 w 9144000"/>
                <a:gd name="connsiteY6" fmla="*/ 1425039 h 147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1478478">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9" name="Freeform 48"/>
            <p:cNvSpPr/>
            <p:nvPr/>
          </p:nvSpPr>
          <p:spPr>
            <a:xfrm>
              <a:off x="2137558" y="5132120"/>
              <a:ext cx="6982691" cy="1719942"/>
            </a:xfrm>
            <a:custGeom>
              <a:avLst/>
              <a:gdLst>
                <a:gd name="connsiteX0" fmla="*/ 0 w 6982691"/>
                <a:gd name="connsiteY0" fmla="*/ 1719942 h 1719942"/>
                <a:gd name="connsiteX1" fmla="*/ 546265 w 6982691"/>
                <a:gd name="connsiteY1" fmla="*/ 1185553 h 1719942"/>
                <a:gd name="connsiteX2" fmla="*/ 1330037 w 6982691"/>
                <a:gd name="connsiteY2" fmla="*/ 710540 h 1719942"/>
                <a:gd name="connsiteX3" fmla="*/ 2078182 w 6982691"/>
                <a:gd name="connsiteY3" fmla="*/ 437407 h 1719942"/>
                <a:gd name="connsiteX4" fmla="*/ 3348842 w 6982691"/>
                <a:gd name="connsiteY4" fmla="*/ 152399 h 1719942"/>
                <a:gd name="connsiteX5" fmla="*/ 4001985 w 6982691"/>
                <a:gd name="connsiteY5" fmla="*/ 69272 h 1719942"/>
                <a:gd name="connsiteX6" fmla="*/ 5047013 w 6982691"/>
                <a:gd name="connsiteY6" fmla="*/ 9896 h 1719942"/>
                <a:gd name="connsiteX7" fmla="*/ 5890161 w 6982691"/>
                <a:gd name="connsiteY7" fmla="*/ 9896 h 1719942"/>
                <a:gd name="connsiteX8" fmla="*/ 6495803 w 6982691"/>
                <a:gd name="connsiteY8" fmla="*/ 9896 h 1719942"/>
                <a:gd name="connsiteX9" fmla="*/ 6899564 w 6982691"/>
                <a:gd name="connsiteY9" fmla="*/ 33646 h 1719942"/>
                <a:gd name="connsiteX10" fmla="*/ 6982691 w 6982691"/>
                <a:gd name="connsiteY10" fmla="*/ 45522 h 171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82691" h="1719942">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 name="Hexagon 49"/>
            <p:cNvSpPr/>
            <p:nvPr/>
          </p:nvSpPr>
          <p:spPr>
            <a:xfrm rot="1800000">
              <a:off x="2996165" y="2859252"/>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Hexagon 50"/>
            <p:cNvSpPr/>
            <p:nvPr/>
          </p:nvSpPr>
          <p:spPr>
            <a:xfrm rot="1800000">
              <a:off x="3720065" y="4126078"/>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Hexagon 51"/>
            <p:cNvSpPr/>
            <p:nvPr/>
          </p:nvSpPr>
          <p:spPr>
            <a:xfrm rot="1800000">
              <a:off x="3729591" y="1592427"/>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Hexagon 52"/>
            <p:cNvSpPr/>
            <p:nvPr/>
          </p:nvSpPr>
          <p:spPr>
            <a:xfrm rot="1800000">
              <a:off x="2977115" y="325603"/>
              <a:ext cx="1601400" cy="1388236"/>
            </a:xfrm>
            <a:prstGeom prst="hexagon">
              <a:avLst>
                <a:gd name="adj" fmla="val 28544"/>
                <a:gd name="vf" fmla="val 115470"/>
              </a:avLst>
            </a:prstGeom>
            <a:solidFill>
              <a:schemeClr val="bg1">
                <a:alpha val="4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Hexagon 53"/>
            <p:cNvSpPr/>
            <p:nvPr/>
          </p:nvSpPr>
          <p:spPr>
            <a:xfrm rot="1800000">
              <a:off x="4463014" y="5383378"/>
              <a:ext cx="1601400" cy="1388236"/>
            </a:xfrm>
            <a:prstGeom prst="hexagon">
              <a:avLst>
                <a:gd name="adj" fmla="val 28544"/>
                <a:gd name="vf" fmla="val 115470"/>
              </a:avLst>
            </a:prstGeom>
            <a:solidFill>
              <a:schemeClr val="bg1">
                <a:alpha val="6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Freeform 54"/>
            <p:cNvSpPr/>
            <p:nvPr/>
          </p:nvSpPr>
          <p:spPr>
            <a:xfrm rot="1800000">
              <a:off x="-382404" y="4201528"/>
              <a:ext cx="1261499"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56357 w 1261499"/>
                <a:gd name="connsiteY5" fmla="*/ 1388236 h 1388236"/>
                <a:gd name="connsiteX6" fmla="*/ 0 w 1261499"/>
                <a:gd name="connsiteY6" fmla="*/ 10509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744578 w 1261499"/>
                <a:gd name="connsiteY5" fmla="*/ 1387893 h 1388236"/>
                <a:gd name="connsiteX6" fmla="*/ 0 w 1261499"/>
                <a:gd name="connsiteY6" fmla="*/ 10509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61499" h="1388236">
                  <a:moveTo>
                    <a:pt x="0" y="105098"/>
                  </a:moveTo>
                  <a:lnTo>
                    <a:pt x="56357" y="0"/>
                  </a:lnTo>
                  <a:lnTo>
                    <a:pt x="865241" y="0"/>
                  </a:lnTo>
                  <a:lnTo>
                    <a:pt x="1261499" y="694118"/>
                  </a:lnTo>
                  <a:lnTo>
                    <a:pt x="865241" y="1388236"/>
                  </a:lnTo>
                  <a:lnTo>
                    <a:pt x="744578" y="1387893"/>
                  </a:lnTo>
                  <a:lnTo>
                    <a:pt x="0" y="105098"/>
                  </a:lnTo>
                  <a:close/>
                </a:path>
              </a:pathLst>
            </a:cu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Hexagon 55"/>
            <p:cNvSpPr/>
            <p:nvPr/>
          </p:nvSpPr>
          <p:spPr>
            <a:xfrm rot="1800000">
              <a:off x="24365" y="540242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Hexagon 56"/>
            <p:cNvSpPr/>
            <p:nvPr/>
          </p:nvSpPr>
          <p:spPr>
            <a:xfrm rot="1800000">
              <a:off x="52941" y="284972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Hexagon 57"/>
            <p:cNvSpPr/>
            <p:nvPr/>
          </p:nvSpPr>
          <p:spPr>
            <a:xfrm rot="1800000">
              <a:off x="776840" y="4126077"/>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Hexagon 58"/>
            <p:cNvSpPr/>
            <p:nvPr/>
          </p:nvSpPr>
          <p:spPr>
            <a:xfrm rot="1800000">
              <a:off x="1510265" y="54119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Hexagon 59"/>
            <p:cNvSpPr/>
            <p:nvPr/>
          </p:nvSpPr>
          <p:spPr>
            <a:xfrm rot="1800000">
              <a:off x="1529316" y="2859252"/>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Hexagon 94"/>
            <p:cNvSpPr/>
            <p:nvPr/>
          </p:nvSpPr>
          <p:spPr>
            <a:xfrm rot="1800000">
              <a:off x="795890" y="15638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Hexagon 95"/>
            <p:cNvSpPr/>
            <p:nvPr/>
          </p:nvSpPr>
          <p:spPr>
            <a:xfrm rot="1800000">
              <a:off x="6806166" y="4145128"/>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Hexagon 96"/>
            <p:cNvSpPr/>
            <p:nvPr/>
          </p:nvSpPr>
          <p:spPr>
            <a:xfrm rot="1800000">
              <a:off x="7549116" y="542147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Hexagon 97"/>
            <p:cNvSpPr/>
            <p:nvPr/>
          </p:nvSpPr>
          <p:spPr>
            <a:xfrm rot="1800000">
              <a:off x="7549117" y="286877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Freeform 98"/>
            <p:cNvSpPr/>
            <p:nvPr/>
          </p:nvSpPr>
          <p:spPr>
            <a:xfrm rot="1800000">
              <a:off x="8306521" y="4055629"/>
              <a:ext cx="1243407"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118 h 1388236"/>
                <a:gd name="connsiteX1" fmla="*/ 396258 w 1601400"/>
                <a:gd name="connsiteY1" fmla="*/ 0 h 1388236"/>
                <a:gd name="connsiteX2" fmla="*/ 474029 w 1601400"/>
                <a:gd name="connsiteY2" fmla="*/ 4016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43407"/>
                <a:gd name="connsiteY0" fmla="*/ 694118 h 1388236"/>
                <a:gd name="connsiteX1" fmla="*/ 396258 w 1243407"/>
                <a:gd name="connsiteY1" fmla="*/ 0 h 1388236"/>
                <a:gd name="connsiteX2" fmla="*/ 474029 w 1243407"/>
                <a:gd name="connsiteY2" fmla="*/ 4016 h 1388236"/>
                <a:gd name="connsiteX3" fmla="*/ 1243407 w 1243407"/>
                <a:gd name="connsiteY3" fmla="*/ 1325983 h 1388236"/>
                <a:gd name="connsiteX4" fmla="*/ 1205142 w 1243407"/>
                <a:gd name="connsiteY4" fmla="*/ 1388236 h 1388236"/>
                <a:gd name="connsiteX5" fmla="*/ 396258 w 1243407"/>
                <a:gd name="connsiteY5" fmla="*/ 1388236 h 1388236"/>
                <a:gd name="connsiteX6" fmla="*/ 0 w 1243407"/>
                <a:gd name="connsiteY6" fmla="*/ 69411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3407" h="1388236">
                  <a:moveTo>
                    <a:pt x="0" y="694118"/>
                  </a:moveTo>
                  <a:lnTo>
                    <a:pt x="396258" y="0"/>
                  </a:lnTo>
                  <a:lnTo>
                    <a:pt x="474029" y="4016"/>
                  </a:lnTo>
                  <a:lnTo>
                    <a:pt x="1243407" y="1325983"/>
                  </a:lnTo>
                  <a:lnTo>
                    <a:pt x="1205142" y="1388236"/>
                  </a:lnTo>
                  <a:lnTo>
                    <a:pt x="396258" y="1388236"/>
                  </a:lnTo>
                  <a:lnTo>
                    <a:pt x="0" y="694118"/>
                  </a:lnTo>
                  <a:close/>
                </a:path>
              </a:pathLst>
            </a:custGeom>
            <a:solidFill>
              <a:schemeClr val="bg1">
                <a:alpha val="4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Freeform 99"/>
            <p:cNvSpPr/>
            <p:nvPr/>
          </p:nvSpPr>
          <p:spPr>
            <a:xfrm rot="1800000">
              <a:off x="8306771" y="1511524"/>
              <a:ext cx="1241871" cy="1388822"/>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704 h 1388822"/>
                <a:gd name="connsiteX1" fmla="*/ 396258 w 1601400"/>
                <a:gd name="connsiteY1" fmla="*/ 586 h 1388822"/>
                <a:gd name="connsiteX2" fmla="*/ 482002 w 1601400"/>
                <a:gd name="connsiteY2" fmla="*/ 0 h 1388822"/>
                <a:gd name="connsiteX3" fmla="*/ 1601400 w 1601400"/>
                <a:gd name="connsiteY3" fmla="*/ 694704 h 1388822"/>
                <a:gd name="connsiteX4" fmla="*/ 1205142 w 1601400"/>
                <a:gd name="connsiteY4" fmla="*/ 1388822 h 1388822"/>
                <a:gd name="connsiteX5" fmla="*/ 396258 w 1601400"/>
                <a:gd name="connsiteY5" fmla="*/ 1388822 h 1388822"/>
                <a:gd name="connsiteX6" fmla="*/ 0 w 1601400"/>
                <a:gd name="connsiteY6" fmla="*/ 694704 h 1388822"/>
                <a:gd name="connsiteX0" fmla="*/ 0 w 1241871"/>
                <a:gd name="connsiteY0" fmla="*/ 694704 h 1388822"/>
                <a:gd name="connsiteX1" fmla="*/ 396258 w 1241871"/>
                <a:gd name="connsiteY1" fmla="*/ 586 h 1388822"/>
                <a:gd name="connsiteX2" fmla="*/ 482002 w 1241871"/>
                <a:gd name="connsiteY2" fmla="*/ 0 h 1388822"/>
                <a:gd name="connsiteX3" fmla="*/ 1241871 w 1241871"/>
                <a:gd name="connsiteY3" fmla="*/ 1323912 h 1388822"/>
                <a:gd name="connsiteX4" fmla="*/ 1205142 w 1241871"/>
                <a:gd name="connsiteY4" fmla="*/ 1388822 h 1388822"/>
                <a:gd name="connsiteX5" fmla="*/ 396258 w 1241871"/>
                <a:gd name="connsiteY5" fmla="*/ 1388822 h 1388822"/>
                <a:gd name="connsiteX6" fmla="*/ 0 w 1241871"/>
                <a:gd name="connsiteY6" fmla="*/ 694704 h 1388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1871" h="1388822">
                  <a:moveTo>
                    <a:pt x="0" y="694704"/>
                  </a:moveTo>
                  <a:lnTo>
                    <a:pt x="396258" y="586"/>
                  </a:lnTo>
                  <a:lnTo>
                    <a:pt x="482002" y="0"/>
                  </a:lnTo>
                  <a:lnTo>
                    <a:pt x="1241871" y="1323912"/>
                  </a:lnTo>
                  <a:lnTo>
                    <a:pt x="1205142" y="1388822"/>
                  </a:lnTo>
                  <a:lnTo>
                    <a:pt x="396258" y="1388822"/>
                  </a:lnTo>
                  <a:lnTo>
                    <a:pt x="0" y="694704"/>
                  </a:lnTo>
                  <a:close/>
                </a:path>
              </a:pathLst>
            </a:cu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6" name="Rectangle 65"/>
          <p:cNvSpPr/>
          <p:nvPr/>
        </p:nvSpPr>
        <p:spPr>
          <a:xfrm>
            <a:off x="457200" y="333487"/>
            <a:ext cx="8229600" cy="6185647"/>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p:cNvSpPr/>
          <p:nvPr/>
        </p:nvSpPr>
        <p:spPr>
          <a:xfrm>
            <a:off x="4561242" y="-21511"/>
            <a:ext cx="3679116" cy="699244"/>
          </a:xfrm>
          <a:prstGeom prst="rect">
            <a:avLst/>
          </a:prstGeom>
          <a:solidFill>
            <a:srgbClr val="F5F5F5"/>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p:cNvSpPr/>
          <p:nvPr/>
        </p:nvSpPr>
        <p:spPr>
          <a:xfrm>
            <a:off x="4649096" y="-21510"/>
            <a:ext cx="3505200" cy="6239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1043490" y="1027664"/>
            <a:ext cx="7024744" cy="1143000"/>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43492" y="2323652"/>
            <a:ext cx="6777317" cy="3508977"/>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5997388" y="224492"/>
            <a:ext cx="2133600" cy="365125"/>
          </a:xfrm>
          <a:prstGeom prst="rect">
            <a:avLst/>
          </a:prstGeom>
        </p:spPr>
        <p:txBody>
          <a:bodyPr vert="horz" lIns="91440" tIns="45720" rIns="91440" bIns="45720" rtlCol="0" anchor="ctr"/>
          <a:lstStyle>
            <a:lvl1pPr algn="r">
              <a:defRPr sz="1200">
                <a:solidFill>
                  <a:srgbClr val="FEFEFE"/>
                </a:solidFill>
              </a:defRPr>
            </a:lvl1pPr>
          </a:lstStyle>
          <a:p>
            <a:fld id="{16C01193-8287-4834-A286-6B880643E934}" type="datetime4">
              <a:rPr lang="en-US" smtClean="0"/>
              <a:pPr/>
              <a:t>November 30, 2011</a:t>
            </a:fld>
            <a:endParaRPr lang="en-US"/>
          </a:p>
        </p:txBody>
      </p:sp>
      <p:sp>
        <p:nvSpPr>
          <p:cNvPr id="5" name="Footer Placeholder 4"/>
          <p:cNvSpPr>
            <a:spLocks noGrp="1"/>
          </p:cNvSpPr>
          <p:nvPr>
            <p:ph type="ftr" sz="quarter" idx="3"/>
          </p:nvPr>
        </p:nvSpPr>
        <p:spPr>
          <a:xfrm>
            <a:off x="4641448" y="5852160"/>
            <a:ext cx="3502152" cy="365125"/>
          </a:xfrm>
          <a:prstGeom prst="rect">
            <a:avLst/>
          </a:prstGeom>
        </p:spPr>
        <p:txBody>
          <a:bodyPr vert="horz" lIns="91440" tIns="45720" rIns="91440" bIns="45720" rtlCol="0" anchor="ctr"/>
          <a:lstStyle>
            <a:lvl1pPr algn="r">
              <a:defRPr sz="1200">
                <a:solidFill>
                  <a:schemeClr val="accent1"/>
                </a:solidFill>
              </a:defRPr>
            </a:lvl1pPr>
          </a:lstStyle>
          <a:p>
            <a:endParaRPr lang="en-US" dirty="0"/>
          </a:p>
        </p:txBody>
      </p:sp>
      <p:sp>
        <p:nvSpPr>
          <p:cNvPr id="6" name="Slide Number Placeholder 5"/>
          <p:cNvSpPr>
            <a:spLocks noGrp="1"/>
          </p:cNvSpPr>
          <p:nvPr>
            <p:ph type="sldNum" sz="quarter" idx="4"/>
          </p:nvPr>
        </p:nvSpPr>
        <p:spPr>
          <a:xfrm>
            <a:off x="4649096" y="224491"/>
            <a:ext cx="1332156" cy="365125"/>
          </a:xfrm>
          <a:prstGeom prst="rect">
            <a:avLst/>
          </a:prstGeom>
        </p:spPr>
        <p:txBody>
          <a:bodyPr vert="horz" lIns="91440" tIns="45720" rIns="91440" bIns="45720" rtlCol="0" anchor="ctr"/>
          <a:lstStyle>
            <a:lvl1pPr algn="l">
              <a:defRPr sz="1200">
                <a:solidFill>
                  <a:srgbClr val="FEFEFE"/>
                </a:solidFill>
              </a:defRPr>
            </a:lvl1pPr>
          </a:lstStyle>
          <a:p>
            <a:fld id="{8B37D5FE-740C-46F5-801A-FA5477D9711F}"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793" r:id="rId1"/>
    <p:sldLayoutId id="2147483794" r:id="rId2"/>
    <p:sldLayoutId id="2147483795" r:id="rId3"/>
    <p:sldLayoutId id="2147483796" r:id="rId4"/>
    <p:sldLayoutId id="2147483797" r:id="rId5"/>
    <p:sldLayoutId id="2147483798" r:id="rId6"/>
    <p:sldLayoutId id="2147483799" r:id="rId7"/>
    <p:sldLayoutId id="2147483800" r:id="rId8"/>
    <p:sldLayoutId id="2147483801" r:id="rId9"/>
    <p:sldLayoutId id="2147483802" r:id="rId10"/>
    <p:sldLayoutId id="2147483803" r:id="rId11"/>
  </p:sldLayoutIdLst>
  <p:hf sldNum="0" hdr="0" ftr="0" dt="0"/>
  <p:txStyles>
    <p:title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274320" algn="l" defTabSz="914400" rtl="0" eaLnBrk="1" latinLnBrk="0" hangingPunct="1">
        <a:spcBef>
          <a:spcPct val="20000"/>
        </a:spcBef>
        <a:buClr>
          <a:schemeClr val="accent1"/>
        </a:buClr>
        <a:buSzPct val="76000"/>
        <a:buFont typeface="Wingdings 2" pitchFamily="18" charset="2"/>
        <a:buChar char=""/>
        <a:defRPr sz="2400" kern="1200">
          <a:solidFill>
            <a:schemeClr val="tx2"/>
          </a:solidFill>
          <a:latin typeface="+mn-lt"/>
          <a:ea typeface="+mn-ea"/>
          <a:cs typeface="+mn-cs"/>
        </a:defRPr>
      </a:lvl1pPr>
      <a:lvl2pPr marL="640080" indent="-274320" algn="l" defTabSz="914400" rtl="0" eaLnBrk="1" latinLnBrk="0" hangingPunct="1">
        <a:spcBef>
          <a:spcPct val="20000"/>
        </a:spcBef>
        <a:buClr>
          <a:schemeClr val="accent1"/>
        </a:buClr>
        <a:buSzPct val="76000"/>
        <a:buFont typeface="Wingdings 2" pitchFamily="18" charset="2"/>
        <a:buChar char=""/>
        <a:defRPr sz="2200" kern="1200">
          <a:solidFill>
            <a:schemeClr val="tx2"/>
          </a:solidFill>
          <a:latin typeface="+mn-lt"/>
          <a:ea typeface="+mn-ea"/>
          <a:cs typeface="+mn-cs"/>
        </a:defRPr>
      </a:lvl2pPr>
      <a:lvl3pPr marL="914400" indent="-228600" algn="l" defTabSz="914400" rtl="0" eaLnBrk="1" latinLnBrk="0" hangingPunct="1">
        <a:spcBef>
          <a:spcPct val="20000"/>
        </a:spcBef>
        <a:buClr>
          <a:schemeClr val="accent1"/>
        </a:buClr>
        <a:buSzPct val="76000"/>
        <a:buFont typeface="Wingdings 2" pitchFamily="18" charset="2"/>
        <a:buChar char=""/>
        <a:defRPr sz="2000" kern="1200">
          <a:solidFill>
            <a:schemeClr val="tx2"/>
          </a:solidFill>
          <a:latin typeface="+mn-lt"/>
          <a:ea typeface="+mn-ea"/>
          <a:cs typeface="+mn-cs"/>
        </a:defRPr>
      </a:lvl3pPr>
      <a:lvl4pPr marL="1124712" indent="-228600" algn="l" defTabSz="914400" rtl="0" eaLnBrk="1" latinLnBrk="0" hangingPunct="1">
        <a:spcBef>
          <a:spcPct val="20000"/>
        </a:spcBef>
        <a:buClr>
          <a:schemeClr val="accent1"/>
        </a:buClr>
        <a:buSzPct val="76000"/>
        <a:buFont typeface="Wingdings 2" pitchFamily="18" charset="2"/>
        <a:buChar char=""/>
        <a:defRPr sz="1800" kern="1200">
          <a:solidFill>
            <a:schemeClr val="tx2"/>
          </a:solidFill>
          <a:latin typeface="+mn-lt"/>
          <a:ea typeface="+mn-ea"/>
          <a:cs typeface="+mn-cs"/>
        </a:defRPr>
      </a:lvl4pPr>
      <a:lvl5pPr marL="1325880" indent="-228600" algn="l" defTabSz="914400" rtl="0" eaLnBrk="1" latinLnBrk="0" hangingPunct="1">
        <a:spcBef>
          <a:spcPct val="20000"/>
        </a:spcBef>
        <a:buClr>
          <a:schemeClr val="accent1"/>
        </a:buClr>
        <a:buSzPct val="76000"/>
        <a:buFont typeface="Wingdings 2" pitchFamily="18" charset="2"/>
        <a:buChar char=""/>
        <a:defRPr sz="1600" kern="1200" baseline="0">
          <a:solidFill>
            <a:schemeClr val="tx2"/>
          </a:solidFill>
          <a:latin typeface="+mn-lt"/>
          <a:ea typeface="+mn-ea"/>
          <a:cs typeface="+mn-cs"/>
        </a:defRPr>
      </a:lvl5pPr>
      <a:lvl6pPr marL="1517904"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6pPr>
      <a:lvl7pPr marL="1719072"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7pPr>
      <a:lvl8pPr marL="1920240"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8pPr>
      <a:lvl9pPr marL="2121408"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60.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60.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60.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1.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63.png"/><Relationship Id="rId3" Type="http://schemas.openxmlformats.org/officeDocument/2006/relationships/image" Target="../media/image64.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5.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6.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8.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9.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0.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1.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72.png"/><Relationship Id="rId3" Type="http://schemas.openxmlformats.org/officeDocument/2006/relationships/image" Target="../media/image73.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74.png"/><Relationship Id="rId3" Type="http://schemas.openxmlformats.org/officeDocument/2006/relationships/image" Target="../media/image75.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6.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77.png"/><Relationship Id="rId3" Type="http://schemas.openxmlformats.org/officeDocument/2006/relationships/image" Target="../media/image78.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79.png"/><Relationship Id="rId3" Type="http://schemas.openxmlformats.org/officeDocument/2006/relationships/image" Target="../media/image80.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82.png"/><Relationship Id="rId3" Type="http://schemas.openxmlformats.org/officeDocument/2006/relationships/image" Target="../media/image83.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4.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5.pn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6.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7.pn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8.pn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8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0.png"/></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1.png"/></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2.png"/></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3.png"/></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5.png"/></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6.png"/></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7.png"/></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8.png"/></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99.png"/><Relationship Id="rId3" Type="http://schemas.openxmlformats.org/officeDocument/2006/relationships/image" Target="../media/image100.png"/></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1.png"/></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2.png"/></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03.png"/><Relationship Id="rId3" Type="http://schemas.openxmlformats.org/officeDocument/2006/relationships/image" Target="../media/image104.png"/></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05.png"/><Relationship Id="rId3" Type="http://schemas.openxmlformats.org/officeDocument/2006/relationships/image" Target="../media/image106.png"/></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07.png"/><Relationship Id="rId3" Type="http://schemas.openxmlformats.org/officeDocument/2006/relationships/image" Target="../media/image10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9.png"/></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0.png"/></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1.png"/></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2.png"/></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7.png"/></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13.png"/></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4.png"/></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5.png"/></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6.png"/></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7.png"/></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8.png"/></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9.png"/></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0.png"/></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1.png"/></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8.png"/></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3.png"/></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4.png"/></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25.png"/><Relationship Id="rId3" Type="http://schemas.openxmlformats.org/officeDocument/2006/relationships/image" Target="../media/image126.png"/></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7.png"/></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28.png"/><Relationship Id="rId3" Type="http://schemas.openxmlformats.org/officeDocument/2006/relationships/image" Target="../media/image129.png"/></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9.png"/><Relationship Id="rId3" Type="http://schemas.openxmlformats.org/officeDocument/2006/relationships/image" Target="../media/image10.pn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1.png"/></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2.png"/></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4.png"/></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5.png"/></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6.png"/></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37.png"/><Relationship Id="rId3" Type="http://schemas.openxmlformats.org/officeDocument/2006/relationships/image" Target="../media/image138.png"/></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9.png"/></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4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2.png"/></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1.png"/></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3" Type="http://schemas.openxmlformats.org/officeDocument/2006/relationships/hyperlink" Target="http://static.springsource.org/spring-security/site/docs/3.0.x/reference/springsecurity.html" TargetMode="External"/><Relationship Id="rId4" Type="http://schemas.openxmlformats.org/officeDocument/2006/relationships/hyperlink" Target="http://blog.springsource.org/2006/05/30/getting-started-with-jpa-in-spring-20/" TargetMode="External"/><Relationship Id="rId5" Type="http://schemas.openxmlformats.org/officeDocument/2006/relationships/hyperlink" Target="http://code.google.com/p/dew-cineplanetupc20110/source/browse/trunk/cineplanet/src/main/java/edu/upc/cineplanet/repositoryjdbc/EntradaRepositoryJdbc.java?spec=svn351&amp;r=351" TargetMode="External"/><Relationship Id="rId6" Type="http://schemas.openxmlformats.org/officeDocument/2006/relationships/hyperlink" Target="http://www.devdaily.com/blog/post/jdbc/spring-jdbc-insert-auto-generated-key" TargetMode="External"/><Relationship Id="rId7" Type="http://schemas.openxmlformats.org/officeDocument/2006/relationships/hyperlink" Target="http://blog.springsource.org/2009/12/02/obtaining-spring-3-artifacts-with-maven/" TargetMode="External"/><Relationship Id="rId8" Type="http://schemas.openxmlformats.org/officeDocument/2006/relationships/hyperlink" Target="http://pookey.co.uk/wordpress/archives/50-getting-started-with-maven-and-spring" TargetMode="External"/><Relationship Id="rId1" Type="http://schemas.openxmlformats.org/officeDocument/2006/relationships/slideLayout" Target="../slideLayouts/slideLayout2.xml"/><Relationship Id="rId2" Type="http://schemas.openxmlformats.org/officeDocument/2006/relationships/hyperlink" Target="http://static.springsource.org/spring/docs/3.0.x/spring-framework-reference/html/index.html"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5.png"/><Relationship Id="rId3" Type="http://schemas.openxmlformats.org/officeDocument/2006/relationships/image" Target="../media/image16.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8.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9.png"/><Relationship Id="rId3" Type="http://schemas.openxmlformats.org/officeDocument/2006/relationships/image" Target="../media/image20.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 Id="rId3" Type="http://schemas.openxmlformats.org/officeDocument/2006/relationships/image" Target="../media/image22.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3.png"/><Relationship Id="rId3" Type="http://schemas.openxmlformats.org/officeDocument/2006/relationships/image" Target="../media/image24.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9.png"/><Relationship Id="rId3" Type="http://schemas.openxmlformats.org/officeDocument/2006/relationships/image" Target="../media/image30.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2.png"/><Relationship Id="rId3" Type="http://schemas.openxmlformats.org/officeDocument/2006/relationships/image" Target="../media/image33.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4.png"/><Relationship Id="rId3" Type="http://schemas.openxmlformats.org/officeDocument/2006/relationships/image" Target="../media/image35.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7.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1.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2.png"/><Relationship Id="rId3" Type="http://schemas.openxmlformats.org/officeDocument/2006/relationships/image" Target="../media/image43.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4.png"/><Relationship Id="rId3" Type="http://schemas.openxmlformats.org/officeDocument/2006/relationships/image" Target="../media/image45.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6.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7.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8.png"/><Relationship Id="rId3" Type="http://schemas.openxmlformats.org/officeDocument/2006/relationships/image" Target="../media/image4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0.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1.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2.png"/><Relationship Id="rId3" Type="http://schemas.openxmlformats.org/officeDocument/2006/relationships/image" Target="../media/image53.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4.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5.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6.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7.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8.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59.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60.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s-ES_tradnl" dirty="0" smtClean="0"/>
              <a:t>Desarrollo Web utilizando Spring 3.0</a:t>
            </a:r>
            <a:endParaRPr lang="es-ES_tradnl" dirty="0"/>
          </a:p>
        </p:txBody>
      </p:sp>
      <p:sp>
        <p:nvSpPr>
          <p:cNvPr id="3" name="Subtitle 2"/>
          <p:cNvSpPr>
            <a:spLocks noGrp="1"/>
          </p:cNvSpPr>
          <p:nvPr>
            <p:ph type="subTitle" idx="1"/>
          </p:nvPr>
        </p:nvSpPr>
        <p:spPr/>
        <p:txBody>
          <a:bodyPr/>
          <a:lstStyle/>
          <a:p>
            <a:r>
              <a:rPr lang="es-ES_tradnl" dirty="0" smtClean="0"/>
              <a:t>J. David Mendoza</a:t>
            </a:r>
          </a:p>
          <a:p>
            <a:r>
              <a:rPr lang="es-ES_tradnl" dirty="0" smtClean="0"/>
              <a:t>(Basado en Spring In </a:t>
            </a:r>
            <a:r>
              <a:rPr lang="es-ES_tradnl" dirty="0" err="1" smtClean="0"/>
              <a:t>Action</a:t>
            </a:r>
            <a:r>
              <a:rPr lang="es-ES_tradnl" dirty="0" smtClean="0"/>
              <a:t>, 3ra Edición de Craig </a:t>
            </a:r>
            <a:r>
              <a:rPr lang="es-ES_tradnl" dirty="0" err="1" smtClean="0"/>
              <a:t>Walls</a:t>
            </a:r>
            <a:r>
              <a:rPr lang="es-ES_tradnl" dirty="0"/>
              <a:t>)</a:t>
            </a:r>
          </a:p>
        </p:txBody>
      </p:sp>
    </p:spTree>
    <p:extLst>
      <p:ext uri="{BB962C8B-B14F-4D97-AF65-F5344CB8AC3E}">
        <p14:creationId xmlns:p14="http://schemas.microsoft.com/office/powerpoint/2010/main" val="2536363569"/>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Ejemplo</a:t>
            </a:r>
            <a:endParaRPr lang="es-ES_tradnl" dirty="0"/>
          </a:p>
        </p:txBody>
      </p:sp>
      <p:sp>
        <p:nvSpPr>
          <p:cNvPr id="3" name="Content Placeholder 2"/>
          <p:cNvSpPr>
            <a:spLocks noGrp="1"/>
          </p:cNvSpPr>
          <p:nvPr>
            <p:ph idx="1"/>
          </p:nvPr>
        </p:nvSpPr>
        <p:spPr/>
        <p:txBody>
          <a:bodyPr/>
          <a:lstStyle/>
          <a:p>
            <a:r>
              <a:rPr lang="es-ES_tradnl" dirty="0" smtClean="0"/>
              <a:t>Ver resto </a:t>
            </a:r>
            <a:r>
              <a:rPr lang="es-ES_tradnl" dirty="0"/>
              <a:t>de ejemplo </a:t>
            </a:r>
            <a:r>
              <a:rPr lang="es-ES_tradnl" dirty="0" smtClean="0"/>
              <a:t>en: </a:t>
            </a:r>
          </a:p>
          <a:p>
            <a:pPr marL="68580" indent="0">
              <a:buNone/>
            </a:pPr>
            <a:r>
              <a:rPr lang="es-ES_tradnl" dirty="0" err="1" smtClean="0"/>
              <a:t>https</a:t>
            </a:r>
            <a:r>
              <a:rPr lang="es-ES_tradnl" dirty="0"/>
              <a:t>://</a:t>
            </a:r>
            <a:r>
              <a:rPr lang="es-ES_tradnl" dirty="0" err="1"/>
              <a:t>github.com</a:t>
            </a:r>
            <a:r>
              <a:rPr lang="es-ES_tradnl" dirty="0"/>
              <a:t>/</a:t>
            </a:r>
            <a:r>
              <a:rPr lang="es-ES_tradnl" dirty="0" err="1"/>
              <a:t>jdmr</a:t>
            </a:r>
            <a:r>
              <a:rPr lang="es-ES_tradnl" dirty="0"/>
              <a:t>/</a:t>
            </a:r>
            <a:r>
              <a:rPr lang="es-ES_tradnl" dirty="0" err="1"/>
              <a:t>CursoSpring</a:t>
            </a:r>
            <a:r>
              <a:rPr lang="es-ES_tradnl" dirty="0"/>
              <a:t>/</a:t>
            </a:r>
            <a:r>
              <a:rPr lang="es-ES_tradnl" dirty="0" err="1"/>
              <a:t>tree</a:t>
            </a:r>
            <a:r>
              <a:rPr lang="es-ES_tradnl" dirty="0"/>
              <a:t>/master/EjercicioSpring01</a:t>
            </a:r>
          </a:p>
        </p:txBody>
      </p:sp>
    </p:spTree>
    <p:extLst>
      <p:ext uri="{BB962C8B-B14F-4D97-AF65-F5344CB8AC3E}">
        <p14:creationId xmlns:p14="http://schemas.microsoft.com/office/powerpoint/2010/main" val="1208565700"/>
      </p:ext>
    </p:extLst>
  </p:cSld>
  <p:clrMapOvr>
    <a:masterClrMapping/>
  </p:clrMapOvr>
  <p:timing>
    <p:tnLst>
      <p:par>
        <p:cTn xmlns:p14="http://schemas.microsoft.com/office/powerpoint/2010/mai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s-ES_tradnl" dirty="0" smtClean="0"/>
              <a:t>Tipos de </a:t>
            </a:r>
            <a:r>
              <a:rPr lang="es-ES_tradnl" i="1" dirty="0" err="1" smtClean="0"/>
              <a:t>advice</a:t>
            </a:r>
            <a:r>
              <a:rPr lang="es-ES_tradnl" i="1" dirty="0" smtClean="0"/>
              <a:t> </a:t>
            </a:r>
            <a:r>
              <a:rPr lang="es-ES_tradnl" dirty="0" smtClean="0"/>
              <a:t>(cont.)</a:t>
            </a:r>
            <a:endParaRPr lang="es-ES_tradnl" dirty="0"/>
          </a:p>
        </p:txBody>
      </p:sp>
      <p:sp>
        <p:nvSpPr>
          <p:cNvPr id="6" name="Content Placeholder 5"/>
          <p:cNvSpPr>
            <a:spLocks noGrp="1"/>
          </p:cNvSpPr>
          <p:nvPr>
            <p:ph idx="1"/>
          </p:nvPr>
        </p:nvSpPr>
        <p:spPr/>
        <p:txBody>
          <a:bodyPr>
            <a:normAutofit fontScale="92500" lnSpcReduction="10000"/>
          </a:bodyPr>
          <a:lstStyle/>
          <a:p>
            <a:r>
              <a:rPr lang="es-ES_tradnl" dirty="0" err="1" smtClean="0"/>
              <a:t>After-returning</a:t>
            </a:r>
            <a:endParaRPr lang="es-ES_tradnl" dirty="0" smtClean="0"/>
          </a:p>
          <a:p>
            <a:pPr lvl="1"/>
            <a:r>
              <a:rPr lang="es-ES_tradnl" dirty="0" smtClean="0"/>
              <a:t>La funcionalidad se realiza después que el método termine exitosamente</a:t>
            </a:r>
          </a:p>
          <a:p>
            <a:r>
              <a:rPr lang="es-ES_tradnl" dirty="0" err="1" smtClean="0"/>
              <a:t>After-throwing</a:t>
            </a:r>
            <a:endParaRPr lang="es-ES_tradnl" dirty="0" smtClean="0"/>
          </a:p>
          <a:p>
            <a:pPr lvl="1"/>
            <a:r>
              <a:rPr lang="es-ES_tradnl" dirty="0" smtClean="0"/>
              <a:t>La funcionalidad se realiza después que el método lance una excepción</a:t>
            </a:r>
          </a:p>
          <a:p>
            <a:r>
              <a:rPr lang="es-ES_tradnl" dirty="0" err="1" smtClean="0"/>
              <a:t>Around</a:t>
            </a:r>
            <a:endParaRPr lang="es-ES_tradnl" dirty="0" smtClean="0"/>
          </a:p>
          <a:p>
            <a:pPr lvl="1"/>
            <a:r>
              <a:rPr lang="es-ES_tradnl" dirty="0" smtClean="0"/>
              <a:t>La funcionalidad envuelve al método proveyendo funcionalidad para antes y después de la ejecución del método</a:t>
            </a:r>
          </a:p>
        </p:txBody>
      </p:sp>
    </p:spTree>
    <p:extLst>
      <p:ext uri="{BB962C8B-B14F-4D97-AF65-F5344CB8AC3E}">
        <p14:creationId xmlns:p14="http://schemas.microsoft.com/office/powerpoint/2010/main" val="2610119223"/>
      </p:ext>
    </p:extLst>
  </p:cSld>
  <p:clrMapOvr>
    <a:masterClrMapping/>
  </p:clrMapOvr>
  <p:timing>
    <p:tnLst>
      <p:par>
        <p:cTn xmlns:p14="http://schemas.microsoft.com/office/powerpoint/2010/mai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JOIN POINTS</a:t>
            </a:r>
            <a:endParaRPr lang="es-ES_tradnl" dirty="0"/>
          </a:p>
        </p:txBody>
      </p:sp>
      <p:sp>
        <p:nvSpPr>
          <p:cNvPr id="6" name="Content Placeholder 5"/>
          <p:cNvSpPr>
            <a:spLocks noGrp="1"/>
          </p:cNvSpPr>
          <p:nvPr>
            <p:ph sz="quarter" idx="13"/>
          </p:nvPr>
        </p:nvSpPr>
        <p:spPr/>
        <p:txBody>
          <a:bodyPr>
            <a:normAutofit fontScale="92500" lnSpcReduction="20000"/>
          </a:bodyPr>
          <a:lstStyle/>
          <a:p>
            <a:r>
              <a:rPr lang="es-ES_tradnl" dirty="0" smtClean="0"/>
              <a:t>Es un punto en la ejecución de la aplicación donde un aspecto se puede conectar</a:t>
            </a:r>
          </a:p>
          <a:p>
            <a:r>
              <a:rPr lang="es-ES_tradnl" dirty="0" smtClean="0"/>
              <a:t>Este punto puede ser cuando se llama un método, se lanza una excepción, o inclusive, cuando un campo está siendo cambiado</a:t>
            </a:r>
            <a:endParaRPr lang="es-ES_tradnl" dirty="0"/>
          </a:p>
        </p:txBody>
      </p:sp>
      <p:pic>
        <p:nvPicPr>
          <p:cNvPr id="8" name="Content Placeholder 7" descr="Screen shot 2011-11-17 at 10.31.07 AM.png"/>
          <p:cNvPicPr>
            <a:picLocks noGrp="1" noChangeAspect="1"/>
          </p:cNvPicPr>
          <p:nvPr>
            <p:ph sz="quarter" idx="14"/>
          </p:nvPr>
        </p:nvPicPr>
        <p:blipFill>
          <a:blip r:embed="rId2">
            <a:extLst>
              <a:ext uri="{28A0092B-C50C-407E-A947-70E740481C1C}">
                <a14:useLocalDpi xmlns:a14="http://schemas.microsoft.com/office/drawing/2010/main" val="0"/>
              </a:ext>
            </a:extLst>
          </a:blip>
          <a:srcRect t="-36999" b="-36999"/>
          <a:stretch>
            <a:fillRect/>
          </a:stretch>
        </p:blipFill>
        <p:spPr/>
      </p:pic>
    </p:spTree>
    <p:extLst>
      <p:ext uri="{BB962C8B-B14F-4D97-AF65-F5344CB8AC3E}">
        <p14:creationId xmlns:p14="http://schemas.microsoft.com/office/powerpoint/2010/main" val="4021795729"/>
      </p:ext>
    </p:extLst>
  </p:cSld>
  <p:clrMapOvr>
    <a:masterClrMapping/>
  </p:clrMapOvr>
  <p:timing>
    <p:tnLst>
      <p:par>
        <p:cTn xmlns:p14="http://schemas.microsoft.com/office/powerpoint/2010/mai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POINTCUTS</a:t>
            </a:r>
            <a:endParaRPr lang="es-ES_tradnl" dirty="0"/>
          </a:p>
        </p:txBody>
      </p:sp>
      <p:sp>
        <p:nvSpPr>
          <p:cNvPr id="6" name="Content Placeholder 5"/>
          <p:cNvSpPr>
            <a:spLocks noGrp="1"/>
          </p:cNvSpPr>
          <p:nvPr>
            <p:ph sz="quarter" idx="13"/>
          </p:nvPr>
        </p:nvSpPr>
        <p:spPr/>
        <p:txBody>
          <a:bodyPr>
            <a:normAutofit lnSpcReduction="10000"/>
          </a:bodyPr>
          <a:lstStyle/>
          <a:p>
            <a:r>
              <a:rPr lang="es-ES_tradnl" dirty="0" smtClean="0"/>
              <a:t>Si el </a:t>
            </a:r>
            <a:r>
              <a:rPr lang="es-ES_tradnl" i="1" dirty="0" err="1" smtClean="0"/>
              <a:t>advice</a:t>
            </a:r>
            <a:r>
              <a:rPr lang="es-ES_tradnl" dirty="0" smtClean="0"/>
              <a:t> define el qué y el cuándo, los </a:t>
            </a:r>
            <a:r>
              <a:rPr lang="es-ES_tradnl" i="1" dirty="0" err="1" smtClean="0"/>
              <a:t>pointcuts</a:t>
            </a:r>
            <a:r>
              <a:rPr lang="es-ES_tradnl" dirty="0" smtClean="0"/>
              <a:t> definen el dónde</a:t>
            </a:r>
          </a:p>
          <a:p>
            <a:r>
              <a:rPr lang="es-ES_tradnl" dirty="0" smtClean="0"/>
              <a:t>Una definición de </a:t>
            </a:r>
            <a:r>
              <a:rPr lang="es-ES_tradnl" dirty="0" err="1" smtClean="0"/>
              <a:t>pointcut</a:t>
            </a:r>
            <a:r>
              <a:rPr lang="es-ES_tradnl" dirty="0" smtClean="0"/>
              <a:t> encuentra uno o más </a:t>
            </a:r>
            <a:r>
              <a:rPr lang="es-ES_tradnl" i="1" dirty="0" err="1" smtClean="0"/>
              <a:t>join</a:t>
            </a:r>
            <a:r>
              <a:rPr lang="es-ES_tradnl" i="1" dirty="0" smtClean="0"/>
              <a:t> </a:t>
            </a:r>
            <a:r>
              <a:rPr lang="es-ES_tradnl" i="1" dirty="0" err="1" smtClean="0"/>
              <a:t>points</a:t>
            </a:r>
            <a:r>
              <a:rPr lang="es-ES_tradnl" dirty="0" smtClean="0"/>
              <a:t> en donde el </a:t>
            </a:r>
            <a:r>
              <a:rPr lang="es-ES_tradnl" i="1" dirty="0" err="1" smtClean="0"/>
              <a:t>advice</a:t>
            </a:r>
            <a:r>
              <a:rPr lang="es-ES_tradnl" dirty="0" smtClean="0"/>
              <a:t> puede ser aplicado</a:t>
            </a:r>
            <a:endParaRPr lang="es-ES_tradnl" dirty="0"/>
          </a:p>
        </p:txBody>
      </p:sp>
      <p:pic>
        <p:nvPicPr>
          <p:cNvPr id="8" name="Content Placeholder 7" descr="Screen shot 2011-11-17 at 10.31.07 AM.png"/>
          <p:cNvPicPr>
            <a:picLocks noGrp="1" noChangeAspect="1"/>
          </p:cNvPicPr>
          <p:nvPr>
            <p:ph sz="quarter" idx="14"/>
          </p:nvPr>
        </p:nvPicPr>
        <p:blipFill>
          <a:blip r:embed="rId2">
            <a:extLst>
              <a:ext uri="{28A0092B-C50C-407E-A947-70E740481C1C}">
                <a14:useLocalDpi xmlns:a14="http://schemas.microsoft.com/office/drawing/2010/main" val="0"/>
              </a:ext>
            </a:extLst>
          </a:blip>
          <a:srcRect t="-36999" b="-36999"/>
          <a:stretch>
            <a:fillRect/>
          </a:stretch>
        </p:blipFill>
        <p:spPr/>
      </p:pic>
    </p:spTree>
    <p:extLst>
      <p:ext uri="{BB962C8B-B14F-4D97-AF65-F5344CB8AC3E}">
        <p14:creationId xmlns:p14="http://schemas.microsoft.com/office/powerpoint/2010/main" val="531839530"/>
      </p:ext>
    </p:extLst>
  </p:cSld>
  <p:clrMapOvr>
    <a:masterClrMapping/>
  </p:clrMapOvr>
  <p:timing>
    <p:tnLst>
      <p:par>
        <p:cTn xmlns:p14="http://schemas.microsoft.com/office/powerpoint/2010/mai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ASPECTS</a:t>
            </a:r>
            <a:endParaRPr lang="es-ES_tradnl" dirty="0"/>
          </a:p>
        </p:txBody>
      </p:sp>
      <p:sp>
        <p:nvSpPr>
          <p:cNvPr id="6" name="Content Placeholder 5"/>
          <p:cNvSpPr>
            <a:spLocks noGrp="1"/>
          </p:cNvSpPr>
          <p:nvPr>
            <p:ph sz="quarter" idx="13"/>
          </p:nvPr>
        </p:nvSpPr>
        <p:spPr/>
        <p:txBody>
          <a:bodyPr>
            <a:normAutofit/>
          </a:bodyPr>
          <a:lstStyle/>
          <a:p>
            <a:r>
              <a:rPr lang="es-ES_tradnl" dirty="0" smtClean="0"/>
              <a:t>Un </a:t>
            </a:r>
            <a:r>
              <a:rPr lang="es-ES_tradnl" i="1" dirty="0" err="1" smtClean="0"/>
              <a:t>aspect</a:t>
            </a:r>
            <a:r>
              <a:rPr lang="es-ES_tradnl" i="1" dirty="0" smtClean="0"/>
              <a:t> </a:t>
            </a:r>
            <a:r>
              <a:rPr lang="es-ES_tradnl" dirty="0" smtClean="0"/>
              <a:t>es la suma de </a:t>
            </a:r>
            <a:r>
              <a:rPr lang="es-ES_tradnl" i="1" dirty="0" err="1" smtClean="0"/>
              <a:t>advice</a:t>
            </a:r>
            <a:r>
              <a:rPr lang="es-ES_tradnl" dirty="0"/>
              <a:t> </a:t>
            </a:r>
            <a:r>
              <a:rPr lang="es-ES_tradnl" dirty="0" smtClean="0"/>
              <a:t>y </a:t>
            </a:r>
            <a:r>
              <a:rPr lang="es-ES_tradnl" i="1" dirty="0" err="1" smtClean="0"/>
              <a:t>pointcuts</a:t>
            </a:r>
            <a:endParaRPr lang="es-ES_tradnl" dirty="0"/>
          </a:p>
        </p:txBody>
      </p:sp>
      <p:pic>
        <p:nvPicPr>
          <p:cNvPr id="8" name="Content Placeholder 7" descr="Screen shot 2011-11-17 at 10.31.07 AM.png"/>
          <p:cNvPicPr>
            <a:picLocks noGrp="1" noChangeAspect="1"/>
          </p:cNvPicPr>
          <p:nvPr>
            <p:ph sz="quarter" idx="14"/>
          </p:nvPr>
        </p:nvPicPr>
        <p:blipFill>
          <a:blip r:embed="rId2">
            <a:extLst>
              <a:ext uri="{28A0092B-C50C-407E-A947-70E740481C1C}">
                <a14:useLocalDpi xmlns:a14="http://schemas.microsoft.com/office/drawing/2010/main" val="0"/>
              </a:ext>
            </a:extLst>
          </a:blip>
          <a:srcRect t="-36999" b="-36999"/>
          <a:stretch>
            <a:fillRect/>
          </a:stretch>
        </p:blipFill>
        <p:spPr/>
      </p:pic>
    </p:spTree>
    <p:extLst>
      <p:ext uri="{BB962C8B-B14F-4D97-AF65-F5344CB8AC3E}">
        <p14:creationId xmlns:p14="http://schemas.microsoft.com/office/powerpoint/2010/main" val="1504693696"/>
      </p:ext>
    </p:extLst>
  </p:cSld>
  <p:clrMapOvr>
    <a:masterClrMapping/>
  </p:clrMapOvr>
  <p:timing>
    <p:tnLst>
      <p:par>
        <p:cTn xmlns:p14="http://schemas.microsoft.com/office/powerpoint/2010/mai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INTRODUCTIONS</a:t>
            </a:r>
            <a:endParaRPr lang="es-ES_tradnl" dirty="0"/>
          </a:p>
        </p:txBody>
      </p:sp>
      <p:sp>
        <p:nvSpPr>
          <p:cNvPr id="5" name="Content Placeholder 4"/>
          <p:cNvSpPr>
            <a:spLocks noGrp="1"/>
          </p:cNvSpPr>
          <p:nvPr>
            <p:ph idx="1"/>
          </p:nvPr>
        </p:nvSpPr>
        <p:spPr/>
        <p:txBody>
          <a:bodyPr/>
          <a:lstStyle/>
          <a:p>
            <a:r>
              <a:rPr lang="es-ES_tradnl" dirty="0" smtClean="0"/>
              <a:t>Las </a:t>
            </a:r>
            <a:r>
              <a:rPr lang="es-ES_tradnl" i="1" dirty="0" err="1" smtClean="0"/>
              <a:t>introductions</a:t>
            </a:r>
            <a:r>
              <a:rPr lang="es-ES_tradnl" dirty="0" smtClean="0"/>
              <a:t> (introducciones) es la capacidad de asignar nuevos métodos o atributos a clases existentes</a:t>
            </a:r>
            <a:endParaRPr lang="es-ES_tradnl" dirty="0"/>
          </a:p>
        </p:txBody>
      </p:sp>
    </p:spTree>
    <p:extLst>
      <p:ext uri="{BB962C8B-B14F-4D97-AF65-F5344CB8AC3E}">
        <p14:creationId xmlns:p14="http://schemas.microsoft.com/office/powerpoint/2010/main" val="1951607221"/>
      </p:ext>
    </p:extLst>
  </p:cSld>
  <p:clrMapOvr>
    <a:masterClrMapping/>
  </p:clrMapOvr>
  <p:timing>
    <p:tnLst>
      <p:par>
        <p:cTn xmlns:p14="http://schemas.microsoft.com/office/powerpoint/2010/mai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WEAVING (coser)</a:t>
            </a:r>
            <a:endParaRPr lang="es-ES_tradnl" dirty="0"/>
          </a:p>
        </p:txBody>
      </p:sp>
      <p:sp>
        <p:nvSpPr>
          <p:cNvPr id="3" name="Content Placeholder 2"/>
          <p:cNvSpPr>
            <a:spLocks noGrp="1"/>
          </p:cNvSpPr>
          <p:nvPr>
            <p:ph idx="1"/>
          </p:nvPr>
        </p:nvSpPr>
        <p:spPr/>
        <p:txBody>
          <a:bodyPr/>
          <a:lstStyle/>
          <a:p>
            <a:r>
              <a:rPr lang="es-ES_tradnl" dirty="0" smtClean="0"/>
              <a:t>Es el proceso de aplicar aspectos al objeto destino para crear uno nuevo con toda la funcionalidad</a:t>
            </a:r>
          </a:p>
          <a:p>
            <a:pPr lvl="1"/>
            <a:r>
              <a:rPr lang="es-ES_tradnl" dirty="0" smtClean="0"/>
              <a:t>Compile time</a:t>
            </a:r>
          </a:p>
          <a:p>
            <a:pPr lvl="1"/>
            <a:r>
              <a:rPr lang="es-ES_tradnl" dirty="0" err="1" smtClean="0"/>
              <a:t>Classload</a:t>
            </a:r>
            <a:r>
              <a:rPr lang="es-ES_tradnl" dirty="0" smtClean="0"/>
              <a:t> time</a:t>
            </a:r>
          </a:p>
          <a:p>
            <a:pPr lvl="1"/>
            <a:r>
              <a:rPr lang="es-ES_tradnl" dirty="0" err="1" smtClean="0"/>
              <a:t>Runtime</a:t>
            </a:r>
            <a:r>
              <a:rPr lang="es-ES_tradnl" dirty="0" smtClean="0"/>
              <a:t> (Utilizada por Spring)</a:t>
            </a:r>
            <a:endParaRPr lang="es-ES_tradnl" dirty="0"/>
          </a:p>
        </p:txBody>
      </p:sp>
    </p:spTree>
    <p:extLst>
      <p:ext uri="{BB962C8B-B14F-4D97-AF65-F5344CB8AC3E}">
        <p14:creationId xmlns:p14="http://schemas.microsoft.com/office/powerpoint/2010/main" val="3880142487"/>
      </p:ext>
    </p:extLst>
  </p:cSld>
  <p:clrMapOvr>
    <a:masterClrMapping/>
  </p:clrMapOvr>
  <p:timing>
    <p:tnLst>
      <p:par>
        <p:cTn xmlns:p14="http://schemas.microsoft.com/office/powerpoint/2010/mai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Definición de </a:t>
            </a:r>
            <a:r>
              <a:rPr lang="es-ES_tradnl" dirty="0" err="1" smtClean="0"/>
              <a:t>Pointcuts</a:t>
            </a:r>
            <a:endParaRPr lang="es-ES_tradnl" dirty="0"/>
          </a:p>
        </p:txBody>
      </p:sp>
      <p:sp>
        <p:nvSpPr>
          <p:cNvPr id="3" name="Content Placeholder 2"/>
          <p:cNvSpPr>
            <a:spLocks noGrp="1"/>
          </p:cNvSpPr>
          <p:nvPr>
            <p:ph idx="1"/>
          </p:nvPr>
        </p:nvSpPr>
        <p:spPr/>
        <p:txBody>
          <a:bodyPr/>
          <a:lstStyle/>
          <a:p>
            <a:r>
              <a:rPr lang="es-ES_tradnl" dirty="0" err="1" smtClean="0"/>
              <a:t>args</a:t>
            </a:r>
            <a:r>
              <a:rPr lang="es-ES_tradnl" dirty="0" smtClean="0"/>
              <a:t>()</a:t>
            </a:r>
          </a:p>
          <a:p>
            <a:pPr lvl="1"/>
            <a:r>
              <a:rPr lang="es-ES_tradnl" dirty="0" smtClean="0"/>
              <a:t>Limita la coincidencia de </a:t>
            </a:r>
            <a:r>
              <a:rPr lang="es-ES_tradnl" dirty="0" err="1" smtClean="0"/>
              <a:t>joint</a:t>
            </a:r>
            <a:r>
              <a:rPr lang="es-ES_tradnl" dirty="0" smtClean="0"/>
              <a:t> </a:t>
            </a:r>
            <a:r>
              <a:rPr lang="es-ES_tradnl" dirty="0" err="1" smtClean="0"/>
              <a:t>points</a:t>
            </a:r>
            <a:r>
              <a:rPr lang="es-ES_tradnl" dirty="0" smtClean="0"/>
              <a:t> a la ejecución de métodos cuyos argumentos son instancias de los tipos dados</a:t>
            </a:r>
          </a:p>
          <a:p>
            <a:r>
              <a:rPr lang="es-ES_tradnl" dirty="0" smtClean="0"/>
              <a:t>@</a:t>
            </a:r>
            <a:r>
              <a:rPr lang="es-ES_tradnl" dirty="0" err="1" smtClean="0"/>
              <a:t>args</a:t>
            </a:r>
            <a:r>
              <a:rPr lang="es-ES_tradnl" dirty="0" smtClean="0"/>
              <a:t>()</a:t>
            </a:r>
          </a:p>
          <a:p>
            <a:pPr lvl="1"/>
            <a:r>
              <a:rPr lang="es-ES_tradnl" dirty="0" smtClean="0"/>
              <a:t>Limita la coincidencia de </a:t>
            </a:r>
            <a:r>
              <a:rPr lang="es-ES_tradnl" dirty="0" err="1" smtClean="0"/>
              <a:t>joint</a:t>
            </a:r>
            <a:r>
              <a:rPr lang="es-ES_tradnl" dirty="0" smtClean="0"/>
              <a:t> </a:t>
            </a:r>
            <a:r>
              <a:rPr lang="es-ES_tradnl" dirty="0" err="1" smtClean="0"/>
              <a:t>points</a:t>
            </a:r>
            <a:r>
              <a:rPr lang="es-ES_tradnl" dirty="0" smtClean="0"/>
              <a:t> a la ejecución de métodos cuyos argumentos están anotados con los tipos dados</a:t>
            </a:r>
            <a:endParaRPr lang="es-ES_tradnl" dirty="0"/>
          </a:p>
        </p:txBody>
      </p:sp>
    </p:spTree>
    <p:extLst>
      <p:ext uri="{BB962C8B-B14F-4D97-AF65-F5344CB8AC3E}">
        <p14:creationId xmlns:p14="http://schemas.microsoft.com/office/powerpoint/2010/main" val="2935423645"/>
      </p:ext>
    </p:extLst>
  </p:cSld>
  <p:clrMapOvr>
    <a:masterClrMapping/>
  </p:clrMapOvr>
  <p:timing>
    <p:tnLst>
      <p:par>
        <p:cTn xmlns:p14="http://schemas.microsoft.com/office/powerpoint/2010/mai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s-ES_tradnl" dirty="0" smtClean="0"/>
              <a:t>Definición de </a:t>
            </a:r>
            <a:r>
              <a:rPr lang="es-ES_tradnl" dirty="0" err="1" smtClean="0"/>
              <a:t>Pointcuts</a:t>
            </a:r>
            <a:r>
              <a:rPr lang="es-ES_tradnl" dirty="0" smtClean="0"/>
              <a:t> (cont.)</a:t>
            </a:r>
            <a:endParaRPr lang="es-ES_tradnl" dirty="0"/>
          </a:p>
        </p:txBody>
      </p:sp>
      <p:sp>
        <p:nvSpPr>
          <p:cNvPr id="3" name="Content Placeholder 2"/>
          <p:cNvSpPr>
            <a:spLocks noGrp="1"/>
          </p:cNvSpPr>
          <p:nvPr>
            <p:ph idx="1"/>
          </p:nvPr>
        </p:nvSpPr>
        <p:spPr/>
        <p:txBody>
          <a:bodyPr/>
          <a:lstStyle/>
          <a:p>
            <a:r>
              <a:rPr lang="es-ES_tradnl" dirty="0" err="1" smtClean="0"/>
              <a:t>execution</a:t>
            </a:r>
            <a:r>
              <a:rPr lang="es-ES_tradnl" dirty="0" smtClean="0"/>
              <a:t>()</a:t>
            </a:r>
          </a:p>
          <a:p>
            <a:pPr lvl="1"/>
            <a:r>
              <a:rPr lang="es-ES_tradnl" dirty="0" smtClean="0"/>
              <a:t>Coincide con </a:t>
            </a:r>
            <a:r>
              <a:rPr lang="es-ES_tradnl" dirty="0" err="1" smtClean="0"/>
              <a:t>join</a:t>
            </a:r>
            <a:r>
              <a:rPr lang="es-ES_tradnl" dirty="0" smtClean="0"/>
              <a:t> </a:t>
            </a:r>
            <a:r>
              <a:rPr lang="es-ES_tradnl" dirty="0" err="1" smtClean="0"/>
              <a:t>points</a:t>
            </a:r>
            <a:r>
              <a:rPr lang="es-ES_tradnl" dirty="0" smtClean="0"/>
              <a:t> que son ejecuciones de métodos</a:t>
            </a:r>
          </a:p>
          <a:p>
            <a:r>
              <a:rPr lang="es-ES_tradnl" dirty="0" err="1" smtClean="0"/>
              <a:t>this</a:t>
            </a:r>
            <a:r>
              <a:rPr lang="es-ES_tradnl" dirty="0" smtClean="0"/>
              <a:t>()</a:t>
            </a:r>
          </a:p>
          <a:p>
            <a:pPr lvl="1"/>
            <a:r>
              <a:rPr lang="es-ES_tradnl" dirty="0" smtClean="0"/>
              <a:t>Limita la coincidencia de </a:t>
            </a:r>
            <a:r>
              <a:rPr lang="es-ES_tradnl" dirty="0" err="1" smtClean="0"/>
              <a:t>joint</a:t>
            </a:r>
            <a:r>
              <a:rPr lang="es-ES_tradnl" dirty="0" smtClean="0"/>
              <a:t> </a:t>
            </a:r>
            <a:r>
              <a:rPr lang="es-ES_tradnl" dirty="0" err="1" smtClean="0"/>
              <a:t>points</a:t>
            </a:r>
            <a:r>
              <a:rPr lang="es-ES_tradnl" dirty="0" smtClean="0"/>
              <a:t> a aquellos cuya referencia del </a:t>
            </a:r>
            <a:r>
              <a:rPr lang="es-ES_tradnl" dirty="0" err="1" smtClean="0"/>
              <a:t>bean</a:t>
            </a:r>
            <a:r>
              <a:rPr lang="es-ES_tradnl" dirty="0" smtClean="0"/>
              <a:t> del proxy AOP sean del tipo dado</a:t>
            </a:r>
            <a:endParaRPr lang="es-ES_tradnl" dirty="0"/>
          </a:p>
        </p:txBody>
      </p:sp>
    </p:spTree>
    <p:extLst>
      <p:ext uri="{BB962C8B-B14F-4D97-AF65-F5344CB8AC3E}">
        <p14:creationId xmlns:p14="http://schemas.microsoft.com/office/powerpoint/2010/main" val="1608173749"/>
      </p:ext>
    </p:extLst>
  </p:cSld>
  <p:clrMapOvr>
    <a:masterClrMapping/>
  </p:clrMapOvr>
  <p:timing>
    <p:tnLst>
      <p:par>
        <p:cTn xmlns:p14="http://schemas.microsoft.com/office/powerpoint/2010/mai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s-ES_tradnl" dirty="0" smtClean="0"/>
              <a:t>Definición de </a:t>
            </a:r>
            <a:r>
              <a:rPr lang="es-ES_tradnl" dirty="0" err="1" smtClean="0"/>
              <a:t>Pointcuts</a:t>
            </a:r>
            <a:r>
              <a:rPr lang="es-ES_tradnl" dirty="0" smtClean="0"/>
              <a:t> (cont.)</a:t>
            </a:r>
            <a:endParaRPr lang="es-ES_tradnl" dirty="0"/>
          </a:p>
        </p:txBody>
      </p:sp>
      <p:sp>
        <p:nvSpPr>
          <p:cNvPr id="3" name="Content Placeholder 2"/>
          <p:cNvSpPr>
            <a:spLocks noGrp="1"/>
          </p:cNvSpPr>
          <p:nvPr>
            <p:ph idx="1"/>
          </p:nvPr>
        </p:nvSpPr>
        <p:spPr/>
        <p:txBody>
          <a:bodyPr/>
          <a:lstStyle/>
          <a:p>
            <a:r>
              <a:rPr lang="es-ES_tradnl" dirty="0" smtClean="0"/>
              <a:t>target()</a:t>
            </a:r>
          </a:p>
          <a:p>
            <a:pPr lvl="1"/>
            <a:r>
              <a:rPr lang="es-ES_tradnl" dirty="0" smtClean="0"/>
              <a:t>Limita la coincidencia de </a:t>
            </a:r>
            <a:r>
              <a:rPr lang="es-ES_tradnl" dirty="0" err="1" smtClean="0"/>
              <a:t>joint</a:t>
            </a:r>
            <a:r>
              <a:rPr lang="es-ES_tradnl" dirty="0" smtClean="0"/>
              <a:t> </a:t>
            </a:r>
            <a:r>
              <a:rPr lang="es-ES_tradnl" dirty="0" err="1" smtClean="0"/>
              <a:t>points</a:t>
            </a:r>
            <a:r>
              <a:rPr lang="es-ES_tradnl" dirty="0" smtClean="0"/>
              <a:t> a aquellos donde el objeto destino sean del tipo dado</a:t>
            </a:r>
          </a:p>
          <a:p>
            <a:r>
              <a:rPr lang="es-ES_tradnl" dirty="0" smtClean="0"/>
              <a:t>@target()</a:t>
            </a:r>
          </a:p>
          <a:p>
            <a:pPr lvl="1"/>
            <a:r>
              <a:rPr lang="es-ES_tradnl" dirty="0" smtClean="0"/>
              <a:t>Limita la coincidencia de </a:t>
            </a:r>
            <a:r>
              <a:rPr lang="es-ES_tradnl" dirty="0" err="1" smtClean="0"/>
              <a:t>joint</a:t>
            </a:r>
            <a:r>
              <a:rPr lang="es-ES_tradnl" dirty="0" smtClean="0"/>
              <a:t> </a:t>
            </a:r>
            <a:r>
              <a:rPr lang="es-ES_tradnl" dirty="0" err="1" smtClean="0"/>
              <a:t>points</a:t>
            </a:r>
            <a:r>
              <a:rPr lang="es-ES_tradnl" dirty="0" smtClean="0"/>
              <a:t> a aquellos donde la clase del objeto ejecutado tenga una anotación del tipo dado</a:t>
            </a:r>
            <a:endParaRPr lang="es-ES_tradnl" dirty="0"/>
          </a:p>
        </p:txBody>
      </p:sp>
    </p:spTree>
    <p:extLst>
      <p:ext uri="{BB962C8B-B14F-4D97-AF65-F5344CB8AC3E}">
        <p14:creationId xmlns:p14="http://schemas.microsoft.com/office/powerpoint/2010/main" val="677360494"/>
      </p:ext>
    </p:extLst>
  </p:cSld>
  <p:clrMapOvr>
    <a:masterClrMapping/>
  </p:clrMapOvr>
  <p:timing>
    <p:tnLst>
      <p:par>
        <p:cTn xmlns:p14="http://schemas.microsoft.com/office/powerpoint/2010/mai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s-ES_tradnl" dirty="0" smtClean="0"/>
              <a:t>Definición de </a:t>
            </a:r>
            <a:r>
              <a:rPr lang="es-ES_tradnl" dirty="0" err="1" smtClean="0"/>
              <a:t>Pointcuts</a:t>
            </a:r>
            <a:r>
              <a:rPr lang="es-ES_tradnl" dirty="0" smtClean="0"/>
              <a:t> (cont.)</a:t>
            </a:r>
            <a:endParaRPr lang="es-ES_tradnl" dirty="0"/>
          </a:p>
        </p:txBody>
      </p:sp>
      <p:sp>
        <p:nvSpPr>
          <p:cNvPr id="3" name="Content Placeholder 2"/>
          <p:cNvSpPr>
            <a:spLocks noGrp="1"/>
          </p:cNvSpPr>
          <p:nvPr>
            <p:ph idx="1"/>
          </p:nvPr>
        </p:nvSpPr>
        <p:spPr/>
        <p:txBody>
          <a:bodyPr/>
          <a:lstStyle/>
          <a:p>
            <a:r>
              <a:rPr lang="es-ES_tradnl" dirty="0" err="1" smtClean="0"/>
              <a:t>within</a:t>
            </a:r>
            <a:r>
              <a:rPr lang="es-ES_tradnl" dirty="0" smtClean="0"/>
              <a:t>()</a:t>
            </a:r>
          </a:p>
          <a:p>
            <a:pPr lvl="1"/>
            <a:r>
              <a:rPr lang="es-ES_tradnl" dirty="0" smtClean="0"/>
              <a:t>Limita la coincidencia de </a:t>
            </a:r>
            <a:r>
              <a:rPr lang="es-ES_tradnl" dirty="0" err="1" smtClean="0"/>
              <a:t>joint</a:t>
            </a:r>
            <a:r>
              <a:rPr lang="es-ES_tradnl" dirty="0" smtClean="0"/>
              <a:t> </a:t>
            </a:r>
            <a:r>
              <a:rPr lang="es-ES_tradnl" dirty="0" err="1" smtClean="0"/>
              <a:t>points</a:t>
            </a:r>
            <a:r>
              <a:rPr lang="es-ES_tradnl" dirty="0" smtClean="0"/>
              <a:t> dentro de ciertos tipos</a:t>
            </a:r>
          </a:p>
          <a:p>
            <a:r>
              <a:rPr lang="es-ES_tradnl" dirty="0" smtClean="0"/>
              <a:t>@</a:t>
            </a:r>
            <a:r>
              <a:rPr lang="es-ES_tradnl" dirty="0" err="1" smtClean="0"/>
              <a:t>within</a:t>
            </a:r>
            <a:r>
              <a:rPr lang="es-ES_tradnl" dirty="0" smtClean="0"/>
              <a:t>()</a:t>
            </a:r>
          </a:p>
          <a:p>
            <a:pPr lvl="1"/>
            <a:r>
              <a:rPr lang="es-ES_tradnl" dirty="0" smtClean="0"/>
              <a:t>Limita la coincidencia de </a:t>
            </a:r>
            <a:r>
              <a:rPr lang="es-ES_tradnl" dirty="0" err="1" smtClean="0"/>
              <a:t>joint</a:t>
            </a:r>
            <a:r>
              <a:rPr lang="es-ES_tradnl" dirty="0" smtClean="0"/>
              <a:t> </a:t>
            </a:r>
            <a:r>
              <a:rPr lang="es-ES_tradnl" dirty="0" err="1" smtClean="0"/>
              <a:t>points</a:t>
            </a:r>
            <a:r>
              <a:rPr lang="es-ES_tradnl" dirty="0" smtClean="0"/>
              <a:t> dentro de ciertos tipos que tengan la anotación dada (En Spring AOP es la ejecución de métodos declarados en tipos con la anotación dada)</a:t>
            </a:r>
            <a:endParaRPr lang="es-ES_tradnl" dirty="0"/>
          </a:p>
        </p:txBody>
      </p:sp>
    </p:spTree>
    <p:extLst>
      <p:ext uri="{BB962C8B-B14F-4D97-AF65-F5344CB8AC3E}">
        <p14:creationId xmlns:p14="http://schemas.microsoft.com/office/powerpoint/2010/main" val="677360494"/>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AOP</a:t>
            </a:r>
            <a:endParaRPr lang="es-ES_tradnl" dirty="0"/>
          </a:p>
        </p:txBody>
      </p:sp>
      <p:sp>
        <p:nvSpPr>
          <p:cNvPr id="3" name="Content Placeholder 2"/>
          <p:cNvSpPr>
            <a:spLocks noGrp="1"/>
          </p:cNvSpPr>
          <p:nvPr>
            <p:ph idx="1"/>
          </p:nvPr>
        </p:nvSpPr>
        <p:spPr/>
        <p:txBody>
          <a:bodyPr/>
          <a:lstStyle/>
          <a:p>
            <a:r>
              <a:rPr lang="es-ES_tradnl" dirty="0" smtClean="0"/>
              <a:t>Programación Orientada a Aspectos</a:t>
            </a:r>
          </a:p>
          <a:p>
            <a:pPr lvl="1"/>
            <a:r>
              <a:rPr lang="es-ES_tradnl" dirty="0" smtClean="0"/>
              <a:t>Técnica de programación que busca la separación de responsabilidades dentro de un sistema de software.</a:t>
            </a:r>
          </a:p>
          <a:p>
            <a:pPr lvl="2"/>
            <a:r>
              <a:rPr lang="es-ES_tradnl" dirty="0" smtClean="0"/>
              <a:t>Seguridad</a:t>
            </a:r>
          </a:p>
          <a:p>
            <a:pPr lvl="2"/>
            <a:r>
              <a:rPr lang="es-ES_tradnl" dirty="0" err="1" smtClean="0"/>
              <a:t>Transaccionalidad</a:t>
            </a:r>
            <a:endParaRPr lang="es-ES_tradnl" dirty="0" smtClean="0"/>
          </a:p>
          <a:p>
            <a:pPr lvl="2"/>
            <a:r>
              <a:rPr lang="es-ES_tradnl" dirty="0" err="1" smtClean="0"/>
              <a:t>Logs</a:t>
            </a:r>
            <a:endParaRPr lang="es-ES_tradnl" dirty="0" smtClean="0"/>
          </a:p>
          <a:p>
            <a:pPr lvl="2"/>
            <a:r>
              <a:rPr lang="es-ES_tradnl" dirty="0" smtClean="0"/>
              <a:t>Otros</a:t>
            </a:r>
          </a:p>
        </p:txBody>
      </p:sp>
    </p:spTree>
    <p:extLst>
      <p:ext uri="{BB962C8B-B14F-4D97-AF65-F5344CB8AC3E}">
        <p14:creationId xmlns:p14="http://schemas.microsoft.com/office/powerpoint/2010/main" val="3234535529"/>
      </p:ext>
    </p:extLst>
  </p:cSld>
  <p:clrMapOvr>
    <a:masterClrMapping/>
  </p:clrMapOvr>
  <p:timing>
    <p:tnLst>
      <p:par>
        <p:cTn xmlns:p14="http://schemas.microsoft.com/office/powerpoint/2010/mai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s-ES_tradnl" dirty="0" smtClean="0"/>
              <a:t>Definición de </a:t>
            </a:r>
            <a:r>
              <a:rPr lang="es-ES_tradnl" dirty="0" err="1" smtClean="0"/>
              <a:t>Pointcuts</a:t>
            </a:r>
            <a:r>
              <a:rPr lang="es-ES_tradnl" dirty="0" smtClean="0"/>
              <a:t> (cont.)</a:t>
            </a:r>
            <a:endParaRPr lang="es-ES_tradnl" dirty="0"/>
          </a:p>
        </p:txBody>
      </p:sp>
      <p:sp>
        <p:nvSpPr>
          <p:cNvPr id="3" name="Content Placeholder 2"/>
          <p:cNvSpPr>
            <a:spLocks noGrp="1"/>
          </p:cNvSpPr>
          <p:nvPr>
            <p:ph idx="1"/>
          </p:nvPr>
        </p:nvSpPr>
        <p:spPr/>
        <p:txBody>
          <a:bodyPr/>
          <a:lstStyle/>
          <a:p>
            <a:r>
              <a:rPr lang="es-ES_tradnl" dirty="0" err="1" smtClean="0"/>
              <a:t>annotation</a:t>
            </a:r>
            <a:endParaRPr lang="es-ES_tradnl" dirty="0" smtClean="0"/>
          </a:p>
          <a:p>
            <a:pPr lvl="1"/>
            <a:r>
              <a:rPr lang="es-ES_tradnl" dirty="0" smtClean="0"/>
              <a:t>Limita la coincidencia de </a:t>
            </a:r>
            <a:r>
              <a:rPr lang="es-ES_tradnl" dirty="0" err="1" smtClean="0"/>
              <a:t>joint</a:t>
            </a:r>
            <a:r>
              <a:rPr lang="es-ES_tradnl" dirty="0" smtClean="0"/>
              <a:t> </a:t>
            </a:r>
            <a:r>
              <a:rPr lang="es-ES_tradnl" dirty="0" err="1" smtClean="0"/>
              <a:t>points</a:t>
            </a:r>
            <a:r>
              <a:rPr lang="es-ES_tradnl" dirty="0" smtClean="0"/>
              <a:t> a aquellos donde el sujeto del </a:t>
            </a:r>
            <a:r>
              <a:rPr lang="es-ES_tradnl" dirty="0" err="1" smtClean="0"/>
              <a:t>joint</a:t>
            </a:r>
            <a:r>
              <a:rPr lang="es-ES_tradnl" dirty="0" smtClean="0"/>
              <a:t> </a:t>
            </a:r>
            <a:r>
              <a:rPr lang="es-ES_tradnl" dirty="0" err="1" smtClean="0"/>
              <a:t>point</a:t>
            </a:r>
            <a:r>
              <a:rPr lang="es-ES_tradnl" dirty="0" smtClean="0"/>
              <a:t> tenga la anotación dada</a:t>
            </a:r>
          </a:p>
        </p:txBody>
      </p:sp>
    </p:spTree>
    <p:extLst>
      <p:ext uri="{BB962C8B-B14F-4D97-AF65-F5344CB8AC3E}">
        <p14:creationId xmlns:p14="http://schemas.microsoft.com/office/powerpoint/2010/main" val="908029519"/>
      </p:ext>
    </p:extLst>
  </p:cSld>
  <p:clrMapOvr>
    <a:masterClrMapping/>
  </p:clrMapOvr>
  <p:timing>
    <p:tnLst>
      <p:par>
        <p:cTn xmlns:p14="http://schemas.microsoft.com/office/powerpoint/2010/mai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Crear </a:t>
            </a:r>
            <a:r>
              <a:rPr lang="es-ES_tradnl" dirty="0" err="1" smtClean="0"/>
              <a:t>pointcuts</a:t>
            </a:r>
            <a:endParaRPr lang="es-ES_tradnl" dirty="0"/>
          </a:p>
        </p:txBody>
      </p:sp>
      <p:pic>
        <p:nvPicPr>
          <p:cNvPr id="4" name="Content Placeholder 3" descr="Screen shot 2011-11-17 at 11.18.56 AM.png"/>
          <p:cNvPicPr>
            <a:picLocks noGrp="1" noChangeAspect="1"/>
          </p:cNvPicPr>
          <p:nvPr>
            <p:ph idx="1"/>
          </p:nvPr>
        </p:nvPicPr>
        <p:blipFill>
          <a:blip r:embed="rId2">
            <a:extLst>
              <a:ext uri="{28A0092B-C50C-407E-A947-70E740481C1C}">
                <a14:useLocalDpi xmlns:a14="http://schemas.microsoft.com/office/drawing/2010/main" val="0"/>
              </a:ext>
            </a:extLst>
          </a:blip>
          <a:srcRect t="-48152" b="-48152"/>
          <a:stretch>
            <a:fillRect/>
          </a:stretch>
        </p:blipFill>
        <p:spPr/>
      </p:pic>
    </p:spTree>
    <p:extLst>
      <p:ext uri="{BB962C8B-B14F-4D97-AF65-F5344CB8AC3E}">
        <p14:creationId xmlns:p14="http://schemas.microsoft.com/office/powerpoint/2010/main" val="3482475175"/>
      </p:ext>
    </p:extLst>
  </p:cSld>
  <p:clrMapOvr>
    <a:masterClrMapping/>
  </p:clrMapOvr>
  <p:timing>
    <p:tnLst>
      <p:par>
        <p:cTn xmlns:p14="http://schemas.microsoft.com/office/powerpoint/2010/mai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Crear </a:t>
            </a:r>
            <a:r>
              <a:rPr lang="es-ES_tradnl" dirty="0" err="1" smtClean="0"/>
              <a:t>pointcuts</a:t>
            </a:r>
            <a:endParaRPr lang="es-ES_tradnl" dirty="0"/>
          </a:p>
        </p:txBody>
      </p:sp>
      <p:pic>
        <p:nvPicPr>
          <p:cNvPr id="4" name="Content Placeholder 3" descr="Screen shot 2011-11-17 at 2.54.19 PM.png"/>
          <p:cNvPicPr>
            <a:picLocks noGrp="1" noChangeAspect="1"/>
          </p:cNvPicPr>
          <p:nvPr>
            <p:ph idx="1"/>
          </p:nvPr>
        </p:nvPicPr>
        <p:blipFill>
          <a:blip r:embed="rId2">
            <a:extLst>
              <a:ext uri="{28A0092B-C50C-407E-A947-70E740481C1C}">
                <a14:useLocalDpi xmlns:a14="http://schemas.microsoft.com/office/drawing/2010/main" val="0"/>
              </a:ext>
            </a:extLst>
          </a:blip>
          <a:srcRect t="-39601" b="-39601"/>
          <a:stretch>
            <a:fillRect/>
          </a:stretch>
        </p:blipFill>
        <p:spPr/>
      </p:pic>
    </p:spTree>
    <p:extLst>
      <p:ext uri="{BB962C8B-B14F-4D97-AF65-F5344CB8AC3E}">
        <p14:creationId xmlns:p14="http://schemas.microsoft.com/office/powerpoint/2010/main" val="2919543192"/>
      </p:ext>
    </p:extLst>
  </p:cSld>
  <p:clrMapOvr>
    <a:masterClrMapping/>
  </p:clrMapOvr>
  <p:timing>
    <p:tnLst>
      <p:par>
        <p:cTn xmlns:p14="http://schemas.microsoft.com/office/powerpoint/2010/mai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s-ES_tradnl" dirty="0" err="1" smtClean="0"/>
              <a:t>Designador</a:t>
            </a:r>
            <a:r>
              <a:rPr lang="es-ES_tradnl" dirty="0" smtClean="0"/>
              <a:t> </a:t>
            </a:r>
            <a:r>
              <a:rPr lang="es-ES_tradnl" dirty="0" err="1" smtClean="0"/>
              <a:t>bean</a:t>
            </a:r>
            <a:r>
              <a:rPr lang="es-ES_tradnl" dirty="0" smtClean="0"/>
              <a:t>() de Spring</a:t>
            </a:r>
            <a:endParaRPr lang="es-ES_tradnl" dirty="0"/>
          </a:p>
        </p:txBody>
      </p:sp>
      <p:pic>
        <p:nvPicPr>
          <p:cNvPr id="6" name="Content Placeholder 5" descr="Screen shot 2011-11-17 at 2.56.14 PM.png"/>
          <p:cNvPicPr>
            <a:picLocks noGrp="1" noChangeAspect="1"/>
          </p:cNvPicPr>
          <p:nvPr>
            <p:ph sz="quarter" idx="13"/>
          </p:nvPr>
        </p:nvPicPr>
        <p:blipFill>
          <a:blip r:embed="rId2">
            <a:extLst>
              <a:ext uri="{28A0092B-C50C-407E-A947-70E740481C1C}">
                <a14:useLocalDpi xmlns:a14="http://schemas.microsoft.com/office/drawing/2010/main" val="0"/>
              </a:ext>
            </a:extLst>
          </a:blip>
          <a:srcRect t="-111378" b="-111378"/>
          <a:stretch>
            <a:fillRect/>
          </a:stretch>
        </p:blipFill>
        <p:spPr>
          <a:xfrm>
            <a:off x="1042416" y="2313432"/>
            <a:ext cx="7022592" cy="1740618"/>
          </a:xfrm>
        </p:spPr>
      </p:pic>
      <p:pic>
        <p:nvPicPr>
          <p:cNvPr id="7" name="Content Placeholder 6" descr="Screen shot 2011-11-17 at 2.56.24 PM.png"/>
          <p:cNvPicPr>
            <a:picLocks noGrp="1" noChangeAspect="1"/>
          </p:cNvPicPr>
          <p:nvPr>
            <p:ph sz="quarter" idx="14"/>
          </p:nvPr>
        </p:nvPicPr>
        <p:blipFill>
          <a:blip r:embed="rId3">
            <a:extLst>
              <a:ext uri="{28A0092B-C50C-407E-A947-70E740481C1C}">
                <a14:useLocalDpi xmlns:a14="http://schemas.microsoft.com/office/drawing/2010/main" val="0"/>
              </a:ext>
            </a:extLst>
          </a:blip>
          <a:srcRect t="-103796" b="-103796"/>
          <a:stretch>
            <a:fillRect/>
          </a:stretch>
        </p:blipFill>
        <p:spPr>
          <a:xfrm>
            <a:off x="1042416" y="4054049"/>
            <a:ext cx="7022592" cy="1752389"/>
          </a:xfrm>
        </p:spPr>
      </p:pic>
    </p:spTree>
    <p:extLst>
      <p:ext uri="{BB962C8B-B14F-4D97-AF65-F5344CB8AC3E}">
        <p14:creationId xmlns:p14="http://schemas.microsoft.com/office/powerpoint/2010/main" val="937095663"/>
      </p:ext>
    </p:extLst>
  </p:cSld>
  <p:clrMapOvr>
    <a:masterClrMapping/>
  </p:clrMapOvr>
  <p:timing>
    <p:tnLst>
      <p:par>
        <p:cTn xmlns:p14="http://schemas.microsoft.com/office/powerpoint/2010/mai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s-ES_tradnl" dirty="0" smtClean="0"/>
              <a:t>AOP con XML</a:t>
            </a:r>
            <a:endParaRPr lang="es-ES_tradnl" dirty="0"/>
          </a:p>
        </p:txBody>
      </p:sp>
      <p:sp>
        <p:nvSpPr>
          <p:cNvPr id="6" name="Content Placeholder 5"/>
          <p:cNvSpPr>
            <a:spLocks noGrp="1"/>
          </p:cNvSpPr>
          <p:nvPr>
            <p:ph idx="1"/>
          </p:nvPr>
        </p:nvSpPr>
        <p:spPr/>
        <p:txBody>
          <a:bodyPr>
            <a:normAutofit fontScale="92500" lnSpcReduction="10000"/>
          </a:bodyPr>
          <a:lstStyle/>
          <a:p>
            <a:r>
              <a:rPr lang="es-ES_tradnl" dirty="0" smtClean="0"/>
              <a:t>&lt;</a:t>
            </a:r>
            <a:r>
              <a:rPr lang="es-ES_tradnl" dirty="0" err="1" smtClean="0"/>
              <a:t>aop:advisor</a:t>
            </a:r>
            <a:r>
              <a:rPr lang="es-ES_tradnl" dirty="0" smtClean="0"/>
              <a:t>&gt;</a:t>
            </a:r>
          </a:p>
          <a:p>
            <a:pPr lvl="1"/>
            <a:r>
              <a:rPr lang="es-ES_tradnl" dirty="0" smtClean="0"/>
              <a:t>Define un </a:t>
            </a:r>
            <a:r>
              <a:rPr lang="es-ES_tradnl" i="1" dirty="0" err="1" smtClean="0"/>
              <a:t>advisor</a:t>
            </a:r>
            <a:r>
              <a:rPr lang="es-ES_tradnl" dirty="0" smtClean="0"/>
              <a:t> de AOP</a:t>
            </a:r>
          </a:p>
          <a:p>
            <a:r>
              <a:rPr lang="es-ES_tradnl" dirty="0" smtClean="0"/>
              <a:t>&lt;</a:t>
            </a:r>
            <a:r>
              <a:rPr lang="es-ES_tradnl" dirty="0" err="1" smtClean="0"/>
              <a:t>aop:after</a:t>
            </a:r>
            <a:r>
              <a:rPr lang="es-ES_tradnl" dirty="0" smtClean="0"/>
              <a:t>&gt;</a:t>
            </a:r>
          </a:p>
          <a:p>
            <a:pPr lvl="1"/>
            <a:r>
              <a:rPr lang="es-ES_tradnl" dirty="0" smtClean="0"/>
              <a:t>Define un </a:t>
            </a:r>
            <a:r>
              <a:rPr lang="es-ES_tradnl" i="1" dirty="0" err="1" smtClean="0"/>
              <a:t>advice</a:t>
            </a:r>
            <a:r>
              <a:rPr lang="es-ES_tradnl" i="1" dirty="0" smtClean="0"/>
              <a:t> </a:t>
            </a:r>
            <a:r>
              <a:rPr lang="es-ES_tradnl" dirty="0" smtClean="0"/>
              <a:t>de AOP</a:t>
            </a:r>
          </a:p>
          <a:p>
            <a:r>
              <a:rPr lang="es-ES_tradnl" dirty="0" smtClean="0"/>
              <a:t>&lt;</a:t>
            </a:r>
            <a:r>
              <a:rPr lang="es-ES_tradnl" dirty="0" err="1" smtClean="0"/>
              <a:t>aop:after-returning</a:t>
            </a:r>
            <a:r>
              <a:rPr lang="es-ES_tradnl" dirty="0" smtClean="0"/>
              <a:t>&gt;</a:t>
            </a:r>
          </a:p>
          <a:p>
            <a:pPr lvl="1"/>
            <a:r>
              <a:rPr lang="es-ES_tradnl" dirty="0"/>
              <a:t>Define un </a:t>
            </a:r>
            <a:r>
              <a:rPr lang="es-ES_tradnl" i="1" dirty="0" err="1"/>
              <a:t>advice</a:t>
            </a:r>
            <a:r>
              <a:rPr lang="es-ES_tradnl" i="1" dirty="0"/>
              <a:t> </a:t>
            </a:r>
            <a:r>
              <a:rPr lang="es-ES_tradnl" dirty="0"/>
              <a:t>de </a:t>
            </a:r>
            <a:r>
              <a:rPr lang="es-ES_tradnl" dirty="0" smtClean="0"/>
              <a:t>AOP en donde regresa todo bien</a:t>
            </a:r>
          </a:p>
          <a:p>
            <a:r>
              <a:rPr lang="es-ES_tradnl" dirty="0"/>
              <a:t>&lt;</a:t>
            </a:r>
            <a:r>
              <a:rPr lang="es-ES_tradnl" dirty="0" err="1"/>
              <a:t>aop:after</a:t>
            </a:r>
            <a:r>
              <a:rPr lang="es-ES_tradnl" dirty="0" err="1" smtClean="0"/>
              <a:t>-throwing</a:t>
            </a:r>
            <a:r>
              <a:rPr lang="es-ES_tradnl" dirty="0" smtClean="0"/>
              <a:t>&gt;</a:t>
            </a:r>
            <a:endParaRPr lang="es-ES_tradnl" dirty="0"/>
          </a:p>
          <a:p>
            <a:pPr lvl="1"/>
            <a:r>
              <a:rPr lang="es-ES_tradnl" dirty="0"/>
              <a:t>Define un </a:t>
            </a:r>
            <a:r>
              <a:rPr lang="es-ES_tradnl" i="1" dirty="0" err="1"/>
              <a:t>advice</a:t>
            </a:r>
            <a:r>
              <a:rPr lang="es-ES_tradnl" i="1" dirty="0"/>
              <a:t> </a:t>
            </a:r>
            <a:r>
              <a:rPr lang="es-ES_tradnl" dirty="0"/>
              <a:t>de AOP en donde </a:t>
            </a:r>
            <a:r>
              <a:rPr lang="es-ES_tradnl" dirty="0" smtClean="0"/>
              <a:t>se lanza una excepción</a:t>
            </a:r>
            <a:endParaRPr lang="es-ES_tradnl" dirty="0"/>
          </a:p>
          <a:p>
            <a:endParaRPr lang="es-ES_tradnl" dirty="0"/>
          </a:p>
        </p:txBody>
      </p:sp>
    </p:spTree>
    <p:extLst>
      <p:ext uri="{BB962C8B-B14F-4D97-AF65-F5344CB8AC3E}">
        <p14:creationId xmlns:p14="http://schemas.microsoft.com/office/powerpoint/2010/main" val="4280513476"/>
      </p:ext>
    </p:extLst>
  </p:cSld>
  <p:clrMapOvr>
    <a:masterClrMapping/>
  </p:clrMapOvr>
  <p:timing>
    <p:tnLst>
      <p:par>
        <p:cTn xmlns:p14="http://schemas.microsoft.com/office/powerpoint/2010/mai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AOP con XML (cont.)</a:t>
            </a:r>
            <a:endParaRPr lang="es-ES_tradnl" dirty="0"/>
          </a:p>
        </p:txBody>
      </p:sp>
      <p:sp>
        <p:nvSpPr>
          <p:cNvPr id="3" name="Content Placeholder 2"/>
          <p:cNvSpPr>
            <a:spLocks noGrp="1"/>
          </p:cNvSpPr>
          <p:nvPr>
            <p:ph idx="1"/>
          </p:nvPr>
        </p:nvSpPr>
        <p:spPr/>
        <p:txBody>
          <a:bodyPr>
            <a:normAutofit lnSpcReduction="10000"/>
          </a:bodyPr>
          <a:lstStyle/>
          <a:p>
            <a:r>
              <a:rPr lang="es-ES_tradnl" dirty="0"/>
              <a:t>&lt;</a:t>
            </a:r>
            <a:r>
              <a:rPr lang="es-ES_tradnl" dirty="0" err="1" smtClean="0"/>
              <a:t>aop:around</a:t>
            </a:r>
            <a:r>
              <a:rPr lang="es-ES_tradnl" dirty="0" smtClean="0"/>
              <a:t>&gt;</a:t>
            </a:r>
            <a:endParaRPr lang="es-ES_tradnl" dirty="0"/>
          </a:p>
          <a:p>
            <a:pPr lvl="1"/>
            <a:r>
              <a:rPr lang="es-ES_tradnl" dirty="0"/>
              <a:t>Define un </a:t>
            </a:r>
            <a:r>
              <a:rPr lang="es-ES_tradnl" i="1" dirty="0" err="1"/>
              <a:t>advice</a:t>
            </a:r>
            <a:r>
              <a:rPr lang="es-ES_tradnl" i="1" dirty="0"/>
              <a:t> </a:t>
            </a:r>
            <a:r>
              <a:rPr lang="es-ES_tradnl" dirty="0"/>
              <a:t>de AOP </a:t>
            </a:r>
            <a:r>
              <a:rPr lang="es-ES_tradnl" dirty="0" smtClean="0"/>
              <a:t>del tipo </a:t>
            </a:r>
            <a:r>
              <a:rPr lang="es-ES_tradnl" dirty="0" err="1" smtClean="0"/>
              <a:t>around</a:t>
            </a:r>
            <a:endParaRPr lang="es-ES_tradnl" dirty="0" smtClean="0"/>
          </a:p>
          <a:p>
            <a:r>
              <a:rPr lang="es-ES_tradnl" dirty="0"/>
              <a:t>&lt;</a:t>
            </a:r>
            <a:r>
              <a:rPr lang="es-ES_tradnl" dirty="0" err="1" smtClean="0"/>
              <a:t>aop:aspect</a:t>
            </a:r>
            <a:r>
              <a:rPr lang="es-ES_tradnl" dirty="0" smtClean="0"/>
              <a:t>&gt;</a:t>
            </a:r>
            <a:endParaRPr lang="es-ES_tradnl" dirty="0"/>
          </a:p>
          <a:p>
            <a:pPr lvl="1"/>
            <a:r>
              <a:rPr lang="es-ES_tradnl" dirty="0"/>
              <a:t>Define un </a:t>
            </a:r>
            <a:r>
              <a:rPr lang="es-ES_tradnl" i="1" dirty="0" err="1" smtClean="0"/>
              <a:t>aspect</a:t>
            </a:r>
            <a:r>
              <a:rPr lang="es-ES_tradnl" i="1" dirty="0" smtClean="0"/>
              <a:t> </a:t>
            </a:r>
            <a:r>
              <a:rPr lang="es-ES_tradnl" dirty="0"/>
              <a:t>de </a:t>
            </a:r>
            <a:r>
              <a:rPr lang="es-ES_tradnl" dirty="0" smtClean="0"/>
              <a:t>AOP</a:t>
            </a:r>
            <a:endParaRPr lang="es-ES_tradnl" dirty="0"/>
          </a:p>
          <a:p>
            <a:r>
              <a:rPr lang="es-ES_tradnl" dirty="0"/>
              <a:t>&lt;</a:t>
            </a:r>
            <a:r>
              <a:rPr lang="es-ES_tradnl" dirty="0" err="1" smtClean="0"/>
              <a:t>aop:aspectj-autoproxy</a:t>
            </a:r>
            <a:r>
              <a:rPr lang="es-ES_tradnl" dirty="0" smtClean="0"/>
              <a:t>&gt;</a:t>
            </a:r>
            <a:endParaRPr lang="es-ES_tradnl" dirty="0"/>
          </a:p>
          <a:p>
            <a:pPr lvl="1"/>
            <a:r>
              <a:rPr lang="es-ES_tradnl" dirty="0" smtClean="0"/>
              <a:t>Habilita aspectos de @</a:t>
            </a:r>
            <a:r>
              <a:rPr lang="es-ES_tradnl" dirty="0" err="1" smtClean="0"/>
              <a:t>AspectJ</a:t>
            </a:r>
            <a:r>
              <a:rPr lang="es-ES_tradnl" dirty="0" smtClean="0"/>
              <a:t> manejados por anotaciones</a:t>
            </a:r>
          </a:p>
          <a:p>
            <a:r>
              <a:rPr lang="es-ES_tradnl" dirty="0"/>
              <a:t>&lt;</a:t>
            </a:r>
            <a:r>
              <a:rPr lang="es-ES_tradnl" dirty="0" err="1"/>
              <a:t>aop:before</a:t>
            </a:r>
            <a:r>
              <a:rPr lang="es-ES_tradnl" dirty="0"/>
              <a:t>&gt;</a:t>
            </a:r>
          </a:p>
          <a:p>
            <a:pPr lvl="1"/>
            <a:r>
              <a:rPr lang="es-ES_tradnl" dirty="0"/>
              <a:t>Define un </a:t>
            </a:r>
            <a:r>
              <a:rPr lang="es-ES_tradnl" i="1" dirty="0" err="1"/>
              <a:t>advice</a:t>
            </a:r>
            <a:r>
              <a:rPr lang="es-ES_tradnl" i="1" dirty="0"/>
              <a:t> </a:t>
            </a:r>
            <a:r>
              <a:rPr lang="es-ES_tradnl" dirty="0"/>
              <a:t>de AOP del tipo </a:t>
            </a:r>
            <a:r>
              <a:rPr lang="es-ES_tradnl" i="1" dirty="0" err="1" smtClean="0"/>
              <a:t>before</a:t>
            </a:r>
            <a:endParaRPr lang="es-ES_tradnl" b="1" dirty="0"/>
          </a:p>
        </p:txBody>
      </p:sp>
    </p:spTree>
    <p:extLst>
      <p:ext uri="{BB962C8B-B14F-4D97-AF65-F5344CB8AC3E}">
        <p14:creationId xmlns:p14="http://schemas.microsoft.com/office/powerpoint/2010/main" val="1934507872"/>
      </p:ext>
    </p:extLst>
  </p:cSld>
  <p:clrMapOvr>
    <a:masterClrMapping/>
  </p:clrMapOvr>
  <p:timing>
    <p:tnLst>
      <p:par>
        <p:cTn xmlns:p14="http://schemas.microsoft.com/office/powerpoint/2010/mai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AOP con XML (cont.)</a:t>
            </a:r>
            <a:endParaRPr lang="es-ES_tradnl" dirty="0"/>
          </a:p>
        </p:txBody>
      </p:sp>
      <p:sp>
        <p:nvSpPr>
          <p:cNvPr id="3" name="Content Placeholder 2"/>
          <p:cNvSpPr>
            <a:spLocks noGrp="1"/>
          </p:cNvSpPr>
          <p:nvPr>
            <p:ph idx="1"/>
          </p:nvPr>
        </p:nvSpPr>
        <p:spPr/>
        <p:txBody>
          <a:bodyPr>
            <a:normAutofit fontScale="92500" lnSpcReduction="10000"/>
          </a:bodyPr>
          <a:lstStyle/>
          <a:p>
            <a:r>
              <a:rPr lang="es-ES_tradnl" dirty="0" smtClean="0"/>
              <a:t>&lt;</a:t>
            </a:r>
            <a:r>
              <a:rPr lang="es-ES_tradnl" dirty="0" err="1" smtClean="0"/>
              <a:t>aop:config</a:t>
            </a:r>
            <a:r>
              <a:rPr lang="es-ES_tradnl" dirty="0" smtClean="0"/>
              <a:t>&gt;</a:t>
            </a:r>
            <a:endParaRPr lang="es-ES_tradnl" dirty="0"/>
          </a:p>
          <a:p>
            <a:pPr lvl="1"/>
            <a:r>
              <a:rPr lang="es-ES_tradnl" dirty="0" smtClean="0"/>
              <a:t>El elemento de más alto nivel de AOP. La mayoría de los elementos &lt;</a:t>
            </a:r>
            <a:r>
              <a:rPr lang="es-ES_tradnl" dirty="0" err="1" smtClean="0"/>
              <a:t>aop</a:t>
            </a:r>
            <a:r>
              <a:rPr lang="es-ES_tradnl" dirty="0" smtClean="0"/>
              <a:t>:*&gt; deben estar contenidos dentro de este elemento.</a:t>
            </a:r>
            <a:endParaRPr lang="es-ES_tradnl" dirty="0"/>
          </a:p>
          <a:p>
            <a:r>
              <a:rPr lang="es-ES_tradnl" dirty="0"/>
              <a:t>&lt;</a:t>
            </a:r>
            <a:r>
              <a:rPr lang="es-ES_tradnl" dirty="0" err="1" smtClean="0"/>
              <a:t>aop:declare-parents</a:t>
            </a:r>
            <a:r>
              <a:rPr lang="es-ES_tradnl" dirty="0" smtClean="0"/>
              <a:t>&gt;</a:t>
            </a:r>
          </a:p>
          <a:p>
            <a:pPr lvl="1"/>
            <a:r>
              <a:rPr lang="es-ES_tradnl" dirty="0" smtClean="0"/>
              <a:t>Le agrega interfaces a los componentes aconsejados que son implementadas transparentemente</a:t>
            </a:r>
          </a:p>
          <a:p>
            <a:r>
              <a:rPr lang="es-ES_tradnl" dirty="0" smtClean="0"/>
              <a:t>&lt;</a:t>
            </a:r>
            <a:r>
              <a:rPr lang="es-ES_tradnl" dirty="0" err="1" smtClean="0"/>
              <a:t>aop:pointcut</a:t>
            </a:r>
            <a:r>
              <a:rPr lang="es-ES_tradnl" dirty="0" smtClean="0"/>
              <a:t>&gt;</a:t>
            </a:r>
          </a:p>
          <a:p>
            <a:pPr lvl="1"/>
            <a:r>
              <a:rPr lang="es-ES_tradnl" dirty="0" smtClean="0"/>
              <a:t>Define un </a:t>
            </a:r>
            <a:r>
              <a:rPr lang="es-ES_tradnl" i="1" dirty="0" err="1" smtClean="0"/>
              <a:t>pointcut</a:t>
            </a:r>
            <a:r>
              <a:rPr lang="es-ES_tradnl" dirty="0" smtClean="0"/>
              <a:t> de AOP</a:t>
            </a:r>
            <a:endParaRPr lang="es-ES_tradnl" dirty="0"/>
          </a:p>
        </p:txBody>
      </p:sp>
    </p:spTree>
    <p:extLst>
      <p:ext uri="{BB962C8B-B14F-4D97-AF65-F5344CB8AC3E}">
        <p14:creationId xmlns:p14="http://schemas.microsoft.com/office/powerpoint/2010/main" val="1345580311"/>
      </p:ext>
    </p:extLst>
  </p:cSld>
  <p:clrMapOvr>
    <a:masterClrMapping/>
  </p:clrMapOvr>
  <p:timing>
    <p:tnLst>
      <p:par>
        <p:cTn xmlns:p14="http://schemas.microsoft.com/office/powerpoint/2010/mai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Clase que ofrece el </a:t>
            </a:r>
            <a:r>
              <a:rPr lang="es-ES_tradnl" i="1" dirty="0" err="1" smtClean="0"/>
              <a:t>advice</a:t>
            </a:r>
            <a:endParaRPr lang="es-ES_tradnl" dirty="0"/>
          </a:p>
        </p:txBody>
      </p:sp>
      <p:pic>
        <p:nvPicPr>
          <p:cNvPr id="4" name="Content Placeholder 3" descr="Screen shot 2011-11-17 at 3.12.23 PM.png"/>
          <p:cNvPicPr>
            <a:picLocks noGrp="1" noChangeAspect="1"/>
          </p:cNvPicPr>
          <p:nvPr>
            <p:ph idx="1"/>
          </p:nvPr>
        </p:nvPicPr>
        <p:blipFill>
          <a:blip r:embed="rId2">
            <a:extLst>
              <a:ext uri="{28A0092B-C50C-407E-A947-70E740481C1C}">
                <a14:useLocalDpi xmlns:a14="http://schemas.microsoft.com/office/drawing/2010/main" val="0"/>
              </a:ext>
            </a:extLst>
          </a:blip>
          <a:srcRect t="-4523" b="-4523"/>
          <a:stretch>
            <a:fillRect/>
          </a:stretch>
        </p:blipFill>
        <p:spPr/>
      </p:pic>
    </p:spTree>
    <p:extLst>
      <p:ext uri="{BB962C8B-B14F-4D97-AF65-F5344CB8AC3E}">
        <p14:creationId xmlns:p14="http://schemas.microsoft.com/office/powerpoint/2010/main" val="3982627487"/>
      </p:ext>
    </p:extLst>
  </p:cSld>
  <p:clrMapOvr>
    <a:masterClrMapping/>
  </p:clrMapOvr>
  <p:timing>
    <p:tnLst>
      <p:par>
        <p:cTn xmlns:p14="http://schemas.microsoft.com/office/powerpoint/2010/mai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Definición del </a:t>
            </a:r>
            <a:r>
              <a:rPr lang="es-ES_tradnl" dirty="0" err="1" smtClean="0"/>
              <a:t>bean</a:t>
            </a:r>
            <a:endParaRPr lang="es-ES_tradnl" dirty="0"/>
          </a:p>
        </p:txBody>
      </p:sp>
      <p:pic>
        <p:nvPicPr>
          <p:cNvPr id="4" name="Content Placeholder 3" descr="Screen shot 2011-11-17 at 3.12.49 PM.png"/>
          <p:cNvPicPr>
            <a:picLocks noGrp="1" noChangeAspect="1"/>
          </p:cNvPicPr>
          <p:nvPr>
            <p:ph idx="1"/>
          </p:nvPr>
        </p:nvPicPr>
        <p:blipFill>
          <a:blip r:embed="rId2">
            <a:extLst>
              <a:ext uri="{28A0092B-C50C-407E-A947-70E740481C1C}">
                <a14:useLocalDpi xmlns:a14="http://schemas.microsoft.com/office/drawing/2010/main" val="0"/>
              </a:ext>
            </a:extLst>
          </a:blip>
          <a:srcRect t="-279433" b="-279433"/>
          <a:stretch>
            <a:fillRect/>
          </a:stretch>
        </p:blipFill>
        <p:spPr/>
      </p:pic>
    </p:spTree>
    <p:extLst>
      <p:ext uri="{BB962C8B-B14F-4D97-AF65-F5344CB8AC3E}">
        <p14:creationId xmlns:p14="http://schemas.microsoft.com/office/powerpoint/2010/main" val="1162783169"/>
      </p:ext>
    </p:extLst>
  </p:cSld>
  <p:clrMapOvr>
    <a:masterClrMapping/>
  </p:clrMapOvr>
  <p:timing>
    <p:tnLst>
      <p:par>
        <p:cTn xmlns:p14="http://schemas.microsoft.com/office/powerpoint/2010/mai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Configuración con XML</a:t>
            </a:r>
            <a:endParaRPr lang="es-ES_tradnl" dirty="0"/>
          </a:p>
        </p:txBody>
      </p:sp>
      <p:pic>
        <p:nvPicPr>
          <p:cNvPr id="4" name="Content Placeholder 3" descr="Screen shot 2011-11-17 at 3.14.49 PM.png"/>
          <p:cNvPicPr>
            <a:picLocks noGrp="1" noChangeAspect="1"/>
          </p:cNvPicPr>
          <p:nvPr>
            <p:ph idx="1"/>
          </p:nvPr>
        </p:nvPicPr>
        <p:blipFill>
          <a:blip r:embed="rId2">
            <a:extLst>
              <a:ext uri="{28A0092B-C50C-407E-A947-70E740481C1C}">
                <a14:useLocalDpi xmlns:a14="http://schemas.microsoft.com/office/drawing/2010/main" val="0"/>
              </a:ext>
            </a:extLst>
          </a:blip>
          <a:srcRect l="1021" r="1021"/>
          <a:stretch>
            <a:fillRect/>
          </a:stretch>
        </p:blipFill>
        <p:spPr/>
      </p:pic>
    </p:spTree>
    <p:extLst>
      <p:ext uri="{BB962C8B-B14F-4D97-AF65-F5344CB8AC3E}">
        <p14:creationId xmlns:p14="http://schemas.microsoft.com/office/powerpoint/2010/main" val="2432259499"/>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Problemas que resuelve</a:t>
            </a:r>
            <a:endParaRPr lang="es-ES_tradnl" dirty="0"/>
          </a:p>
        </p:txBody>
      </p:sp>
      <p:sp>
        <p:nvSpPr>
          <p:cNvPr id="3" name="Content Placeholder 2"/>
          <p:cNvSpPr>
            <a:spLocks noGrp="1"/>
          </p:cNvSpPr>
          <p:nvPr>
            <p:ph idx="1"/>
          </p:nvPr>
        </p:nvSpPr>
        <p:spPr/>
        <p:txBody>
          <a:bodyPr/>
          <a:lstStyle/>
          <a:p>
            <a:r>
              <a:rPr lang="es-ES_tradnl" dirty="0" smtClean="0"/>
              <a:t>Tener implementaciones duplicadas de este código por todo nuestro sistema</a:t>
            </a:r>
          </a:p>
          <a:p>
            <a:r>
              <a:rPr lang="es-ES_tradnl" dirty="0" smtClean="0"/>
              <a:t>El código se llena de funcionalidad que no tiene que ver con su lógica de negocio principal.</a:t>
            </a:r>
            <a:endParaRPr lang="es-ES_tradnl" dirty="0"/>
          </a:p>
        </p:txBody>
      </p:sp>
    </p:spTree>
    <p:extLst>
      <p:ext uri="{BB962C8B-B14F-4D97-AF65-F5344CB8AC3E}">
        <p14:creationId xmlns:p14="http://schemas.microsoft.com/office/powerpoint/2010/main" val="939129583"/>
      </p:ext>
    </p:extLst>
  </p:cSld>
  <p:clrMapOvr>
    <a:masterClrMapping/>
  </p:clrMapOvr>
  <p:timing>
    <p:tnLst>
      <p:par>
        <p:cTn xmlns:p14="http://schemas.microsoft.com/office/powerpoint/2010/mai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Ejecución</a:t>
            </a:r>
            <a:endParaRPr lang="es-ES_tradnl" dirty="0"/>
          </a:p>
        </p:txBody>
      </p:sp>
      <p:pic>
        <p:nvPicPr>
          <p:cNvPr id="4" name="Content Placeholder 3" descr="Screen shot 2011-11-17 at 4.29.18 PM.png"/>
          <p:cNvPicPr>
            <a:picLocks noGrp="1" noChangeAspect="1"/>
          </p:cNvPicPr>
          <p:nvPr>
            <p:ph idx="1"/>
          </p:nvPr>
        </p:nvPicPr>
        <p:blipFill>
          <a:blip r:embed="rId2">
            <a:extLst>
              <a:ext uri="{28A0092B-C50C-407E-A947-70E740481C1C}">
                <a14:useLocalDpi xmlns:a14="http://schemas.microsoft.com/office/drawing/2010/main" val="0"/>
              </a:ext>
            </a:extLst>
          </a:blip>
          <a:srcRect t="3328" b="3328"/>
          <a:stretch>
            <a:fillRect/>
          </a:stretch>
        </p:blipFill>
        <p:spPr/>
      </p:pic>
    </p:spTree>
    <p:extLst>
      <p:ext uri="{BB962C8B-B14F-4D97-AF65-F5344CB8AC3E}">
        <p14:creationId xmlns:p14="http://schemas.microsoft.com/office/powerpoint/2010/main" val="3115656449"/>
      </p:ext>
    </p:extLst>
  </p:cSld>
  <p:clrMapOvr>
    <a:masterClrMapping/>
  </p:clrMapOvr>
  <p:timing>
    <p:tnLst>
      <p:par>
        <p:cTn xmlns:p14="http://schemas.microsoft.com/office/powerpoint/2010/mai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Optimizando </a:t>
            </a:r>
            <a:r>
              <a:rPr lang="es-ES_tradnl" dirty="0" err="1" smtClean="0"/>
              <a:t>pointcut</a:t>
            </a:r>
            <a:endParaRPr lang="es-ES_tradnl" dirty="0"/>
          </a:p>
        </p:txBody>
      </p:sp>
      <p:pic>
        <p:nvPicPr>
          <p:cNvPr id="4" name="Content Placeholder 3" descr="Screen shot 2011-11-17 at 4.31.01 PM.png"/>
          <p:cNvPicPr>
            <a:picLocks noGrp="1" noChangeAspect="1"/>
          </p:cNvPicPr>
          <p:nvPr>
            <p:ph idx="1"/>
          </p:nvPr>
        </p:nvPicPr>
        <p:blipFill>
          <a:blip r:embed="rId2">
            <a:extLst>
              <a:ext uri="{28A0092B-C50C-407E-A947-70E740481C1C}">
                <a14:useLocalDpi xmlns:a14="http://schemas.microsoft.com/office/drawing/2010/main" val="0"/>
              </a:ext>
            </a:extLst>
          </a:blip>
          <a:srcRect t="1563" b="1563"/>
          <a:stretch>
            <a:fillRect/>
          </a:stretch>
        </p:blipFill>
        <p:spPr/>
      </p:pic>
    </p:spTree>
    <p:extLst>
      <p:ext uri="{BB962C8B-B14F-4D97-AF65-F5344CB8AC3E}">
        <p14:creationId xmlns:p14="http://schemas.microsoft.com/office/powerpoint/2010/main" val="3115656449"/>
      </p:ext>
    </p:extLst>
  </p:cSld>
  <p:clrMapOvr>
    <a:masterClrMapping/>
  </p:clrMapOvr>
  <p:timing>
    <p:tnLst>
      <p:par>
        <p:cTn xmlns:p14="http://schemas.microsoft.com/office/powerpoint/2010/mai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Implementando </a:t>
            </a:r>
            <a:r>
              <a:rPr lang="es-ES_tradnl" i="1" dirty="0" err="1" smtClean="0"/>
              <a:t>around</a:t>
            </a:r>
            <a:endParaRPr lang="es-ES_tradnl" dirty="0"/>
          </a:p>
        </p:txBody>
      </p:sp>
      <p:pic>
        <p:nvPicPr>
          <p:cNvPr id="4" name="Content Placeholder 3" descr="Screen shot 2011-11-17 at 4.33.09 PM.png"/>
          <p:cNvPicPr>
            <a:picLocks noGrp="1" noChangeAspect="1"/>
          </p:cNvPicPr>
          <p:nvPr>
            <p:ph idx="1"/>
          </p:nvPr>
        </p:nvPicPr>
        <p:blipFill>
          <a:blip r:embed="rId2">
            <a:extLst>
              <a:ext uri="{28A0092B-C50C-407E-A947-70E740481C1C}">
                <a14:useLocalDpi xmlns:a14="http://schemas.microsoft.com/office/drawing/2010/main" val="0"/>
              </a:ext>
            </a:extLst>
          </a:blip>
          <a:srcRect t="-12786" b="-12786"/>
          <a:stretch>
            <a:fillRect/>
          </a:stretch>
        </p:blipFill>
        <p:spPr/>
      </p:pic>
    </p:spTree>
    <p:extLst>
      <p:ext uri="{BB962C8B-B14F-4D97-AF65-F5344CB8AC3E}">
        <p14:creationId xmlns:p14="http://schemas.microsoft.com/office/powerpoint/2010/main" val="3115656449"/>
      </p:ext>
    </p:extLst>
  </p:cSld>
  <p:clrMapOvr>
    <a:masterClrMapping/>
  </p:clrMapOvr>
  <p:timing>
    <p:tnLst>
      <p:par>
        <p:cTn xmlns:p14="http://schemas.microsoft.com/office/powerpoint/2010/mai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Configurando </a:t>
            </a:r>
            <a:r>
              <a:rPr lang="es-ES_tradnl" i="1" dirty="0" err="1" smtClean="0"/>
              <a:t>around</a:t>
            </a:r>
            <a:endParaRPr lang="es-ES_tradnl" dirty="0"/>
          </a:p>
        </p:txBody>
      </p:sp>
      <p:pic>
        <p:nvPicPr>
          <p:cNvPr id="4" name="Content Placeholder 3" descr="Screen shot 2011-11-17 at 5.26.41 PM.png"/>
          <p:cNvPicPr>
            <a:picLocks noGrp="1" noChangeAspect="1"/>
          </p:cNvPicPr>
          <p:nvPr>
            <p:ph idx="1"/>
          </p:nvPr>
        </p:nvPicPr>
        <p:blipFill>
          <a:blip r:embed="rId2">
            <a:extLst>
              <a:ext uri="{28A0092B-C50C-407E-A947-70E740481C1C}">
                <a14:useLocalDpi xmlns:a14="http://schemas.microsoft.com/office/drawing/2010/main" val="0"/>
              </a:ext>
            </a:extLst>
          </a:blip>
          <a:srcRect t="-38227" b="-38227"/>
          <a:stretch>
            <a:fillRect/>
          </a:stretch>
        </p:blipFill>
        <p:spPr/>
      </p:pic>
    </p:spTree>
    <p:extLst>
      <p:ext uri="{BB962C8B-B14F-4D97-AF65-F5344CB8AC3E}">
        <p14:creationId xmlns:p14="http://schemas.microsoft.com/office/powerpoint/2010/main" val="3115656449"/>
      </p:ext>
    </p:extLst>
  </p:cSld>
  <p:clrMapOvr>
    <a:masterClrMapping/>
  </p:clrMapOvr>
  <p:timing>
    <p:tnLst>
      <p:par>
        <p:cTn xmlns:p14="http://schemas.microsoft.com/office/powerpoint/2010/mai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s-ES_tradnl" dirty="0" smtClean="0"/>
              <a:t>Implementando con parámetros</a:t>
            </a:r>
            <a:endParaRPr lang="es-ES_tradnl" dirty="0"/>
          </a:p>
        </p:txBody>
      </p:sp>
      <p:pic>
        <p:nvPicPr>
          <p:cNvPr id="6" name="Content Placeholder 5" descr="Screen shot 2011-11-17 at 5.33.23 PM.png"/>
          <p:cNvPicPr>
            <a:picLocks noGrp="1" noChangeAspect="1"/>
          </p:cNvPicPr>
          <p:nvPr>
            <p:ph sz="quarter" idx="13"/>
          </p:nvPr>
        </p:nvPicPr>
        <p:blipFill>
          <a:blip r:embed="rId2">
            <a:extLst>
              <a:ext uri="{28A0092B-C50C-407E-A947-70E740481C1C}">
                <a14:useLocalDpi xmlns:a14="http://schemas.microsoft.com/office/drawing/2010/main" val="0"/>
              </a:ext>
            </a:extLst>
          </a:blip>
          <a:srcRect l="-22765" r="-22765"/>
          <a:stretch>
            <a:fillRect/>
          </a:stretch>
        </p:blipFill>
        <p:spPr>
          <a:xfrm>
            <a:off x="688257" y="2313432"/>
            <a:ext cx="7022592" cy="995748"/>
          </a:xfrm>
        </p:spPr>
      </p:pic>
      <p:pic>
        <p:nvPicPr>
          <p:cNvPr id="7" name="Content Placeholder 6" descr="Screen shot 2011-11-17 at 5.33.45 PM.png"/>
          <p:cNvPicPr>
            <a:picLocks noGrp="1" noChangeAspect="1"/>
          </p:cNvPicPr>
          <p:nvPr>
            <p:ph sz="quarter" idx="14"/>
          </p:nvPr>
        </p:nvPicPr>
        <p:blipFill>
          <a:blip r:embed="rId3">
            <a:extLst>
              <a:ext uri="{28A0092B-C50C-407E-A947-70E740481C1C}">
                <a14:useLocalDpi xmlns:a14="http://schemas.microsoft.com/office/drawing/2010/main" val="0"/>
              </a:ext>
            </a:extLst>
          </a:blip>
          <a:srcRect l="-13247" r="-13247"/>
          <a:stretch>
            <a:fillRect/>
          </a:stretch>
        </p:blipFill>
        <p:spPr>
          <a:xfrm>
            <a:off x="1042988" y="3309180"/>
            <a:ext cx="7021512" cy="2497895"/>
          </a:xfrm>
        </p:spPr>
      </p:pic>
    </p:spTree>
    <p:extLst>
      <p:ext uri="{BB962C8B-B14F-4D97-AF65-F5344CB8AC3E}">
        <p14:creationId xmlns:p14="http://schemas.microsoft.com/office/powerpoint/2010/main" val="317389409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s-ES_tradnl" dirty="0" smtClean="0"/>
              <a:t>Implementando con parámetros</a:t>
            </a:r>
            <a:endParaRPr lang="es-ES_tradnl" dirty="0"/>
          </a:p>
        </p:txBody>
      </p:sp>
      <p:pic>
        <p:nvPicPr>
          <p:cNvPr id="5" name="Content Placeholder 4" descr="Screen shot 2011-11-17 at 5.33.58 PM.png"/>
          <p:cNvPicPr>
            <a:picLocks noGrp="1" noChangeAspect="1"/>
          </p:cNvPicPr>
          <p:nvPr>
            <p:ph sz="quarter" idx="13"/>
          </p:nvPr>
        </p:nvPicPr>
        <p:blipFill>
          <a:blip r:embed="rId2">
            <a:extLst>
              <a:ext uri="{28A0092B-C50C-407E-A947-70E740481C1C}">
                <a14:useLocalDpi xmlns:a14="http://schemas.microsoft.com/office/drawing/2010/main" val="0"/>
              </a:ext>
            </a:extLst>
          </a:blip>
          <a:srcRect l="-805" r="-805"/>
          <a:stretch>
            <a:fillRect/>
          </a:stretch>
        </p:blipFill>
        <p:spPr>
          <a:xfrm>
            <a:off x="1701883" y="2313432"/>
            <a:ext cx="7022592" cy="1142280"/>
          </a:xfrm>
        </p:spPr>
      </p:pic>
      <p:pic>
        <p:nvPicPr>
          <p:cNvPr id="6" name="Content Placeholder 5" descr="Screen shot 2011-11-17 at 5.34.13 PM.png"/>
          <p:cNvPicPr>
            <a:picLocks noGrp="1" noChangeAspect="1"/>
          </p:cNvPicPr>
          <p:nvPr>
            <p:ph sz="quarter" idx="14"/>
          </p:nvPr>
        </p:nvPicPr>
        <p:blipFill>
          <a:blip r:embed="rId3">
            <a:extLst>
              <a:ext uri="{28A0092B-C50C-407E-A947-70E740481C1C}">
                <a14:useLocalDpi xmlns:a14="http://schemas.microsoft.com/office/drawing/2010/main" val="0"/>
              </a:ext>
            </a:extLst>
          </a:blip>
          <a:srcRect l="-14586" r="-14586"/>
          <a:stretch>
            <a:fillRect/>
          </a:stretch>
        </p:blipFill>
        <p:spPr>
          <a:xfrm>
            <a:off x="1042416" y="3455713"/>
            <a:ext cx="7022592" cy="2350726"/>
          </a:xfrm>
        </p:spPr>
      </p:pic>
    </p:spTree>
    <p:extLst>
      <p:ext uri="{BB962C8B-B14F-4D97-AF65-F5344CB8AC3E}">
        <p14:creationId xmlns:p14="http://schemas.microsoft.com/office/powerpoint/2010/main" val="2662604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s-ES_tradnl" dirty="0" smtClean="0"/>
              <a:t>Implementando con parámetros</a:t>
            </a:r>
            <a:endParaRPr lang="es-ES_tradnl" dirty="0"/>
          </a:p>
        </p:txBody>
      </p:sp>
      <p:pic>
        <p:nvPicPr>
          <p:cNvPr id="6" name="Content Placeholder 5" descr="Screen shot 2011-11-17 at 5.41.13 PM.png"/>
          <p:cNvPicPr>
            <a:picLocks noGrp="1" noChangeAspect="1"/>
          </p:cNvPicPr>
          <p:nvPr>
            <p:ph idx="1"/>
          </p:nvPr>
        </p:nvPicPr>
        <p:blipFill>
          <a:blip r:embed="rId2">
            <a:extLst>
              <a:ext uri="{28A0092B-C50C-407E-A947-70E740481C1C}">
                <a14:useLocalDpi xmlns:a14="http://schemas.microsoft.com/office/drawing/2010/main" val="0"/>
              </a:ext>
            </a:extLst>
          </a:blip>
          <a:srcRect t="-18573" b="-18573"/>
          <a:stretch>
            <a:fillRect/>
          </a:stretch>
        </p:blipFill>
        <p:spPr/>
      </p:pic>
    </p:spTree>
    <p:extLst>
      <p:ext uri="{BB962C8B-B14F-4D97-AF65-F5344CB8AC3E}">
        <p14:creationId xmlns:p14="http://schemas.microsoft.com/office/powerpoint/2010/main" val="1522848903"/>
      </p:ext>
    </p:extLst>
  </p:cSld>
  <p:clrMapOvr>
    <a:masterClrMapping/>
  </p:clrMapOvr>
  <p:timing>
    <p:tnLst>
      <p:par>
        <p:cTn xmlns:p14="http://schemas.microsoft.com/office/powerpoint/2010/mai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s-ES_tradnl" dirty="0" smtClean="0"/>
              <a:t>Introducir nueva funcionalidad</a:t>
            </a:r>
            <a:endParaRPr lang="es-ES_tradnl" dirty="0"/>
          </a:p>
        </p:txBody>
      </p:sp>
      <p:pic>
        <p:nvPicPr>
          <p:cNvPr id="6" name="Content Placeholder 5" descr="Screen shot 2011-11-18 at 6.24.10 AM.png"/>
          <p:cNvPicPr>
            <a:picLocks noGrp="1" noChangeAspect="1"/>
          </p:cNvPicPr>
          <p:nvPr>
            <p:ph sz="quarter" idx="13"/>
          </p:nvPr>
        </p:nvPicPr>
        <p:blipFill>
          <a:blip r:embed="rId2">
            <a:extLst>
              <a:ext uri="{28A0092B-C50C-407E-A947-70E740481C1C}">
                <a14:useLocalDpi xmlns:a14="http://schemas.microsoft.com/office/drawing/2010/main" val="0"/>
              </a:ext>
            </a:extLst>
          </a:blip>
          <a:srcRect t="-41527" b="-41527"/>
          <a:stretch>
            <a:fillRect/>
          </a:stretch>
        </p:blipFill>
        <p:spPr>
          <a:xfrm>
            <a:off x="1042416" y="2313432"/>
            <a:ext cx="7022592" cy="1740618"/>
          </a:xfrm>
        </p:spPr>
      </p:pic>
      <p:pic>
        <p:nvPicPr>
          <p:cNvPr id="7" name="Content Placeholder 6" descr="Screen shot 2011-11-18 at 6.24.24 AM.png"/>
          <p:cNvPicPr>
            <a:picLocks noGrp="1" noChangeAspect="1"/>
          </p:cNvPicPr>
          <p:nvPr>
            <p:ph sz="quarter" idx="14"/>
          </p:nvPr>
        </p:nvPicPr>
        <p:blipFill>
          <a:blip r:embed="rId3">
            <a:extLst>
              <a:ext uri="{28A0092B-C50C-407E-A947-70E740481C1C}">
                <a14:useLocalDpi xmlns:a14="http://schemas.microsoft.com/office/drawing/2010/main" val="0"/>
              </a:ext>
            </a:extLst>
          </a:blip>
          <a:srcRect t="-11351" b="-11351"/>
          <a:stretch>
            <a:fillRect/>
          </a:stretch>
        </p:blipFill>
        <p:spPr>
          <a:xfrm>
            <a:off x="1042416" y="4054049"/>
            <a:ext cx="7022592" cy="1752389"/>
          </a:xfrm>
        </p:spPr>
      </p:pic>
    </p:spTree>
    <p:extLst>
      <p:ext uri="{BB962C8B-B14F-4D97-AF65-F5344CB8AC3E}">
        <p14:creationId xmlns:p14="http://schemas.microsoft.com/office/powerpoint/2010/main" val="336448326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s-ES_tradnl" dirty="0" smtClean="0"/>
              <a:t>Introducir nueva funcionalidad</a:t>
            </a:r>
            <a:endParaRPr lang="es-ES_tradnl" dirty="0"/>
          </a:p>
        </p:txBody>
      </p:sp>
      <p:pic>
        <p:nvPicPr>
          <p:cNvPr id="5" name="Content Placeholder 4" descr="Screen shot 2011-11-18 at 6.27.46 AM.png"/>
          <p:cNvPicPr>
            <a:picLocks noGrp="1" noChangeAspect="1"/>
          </p:cNvPicPr>
          <p:nvPr>
            <p:ph sz="quarter" idx="13"/>
          </p:nvPr>
        </p:nvPicPr>
        <p:blipFill>
          <a:blip r:embed="rId2">
            <a:extLst>
              <a:ext uri="{28A0092B-C50C-407E-A947-70E740481C1C}">
                <a14:useLocalDpi xmlns:a14="http://schemas.microsoft.com/office/drawing/2010/main" val="0"/>
              </a:ext>
            </a:extLst>
          </a:blip>
          <a:srcRect t="-34442" b="-34442"/>
          <a:stretch>
            <a:fillRect/>
          </a:stretch>
        </p:blipFill>
        <p:spPr>
          <a:xfrm>
            <a:off x="1042416" y="2313432"/>
            <a:ext cx="7022592" cy="1740618"/>
          </a:xfrm>
        </p:spPr>
      </p:pic>
      <p:pic>
        <p:nvPicPr>
          <p:cNvPr id="6" name="Content Placeholder 5" descr="Screen shot 2011-11-18 at 6.28.00 AM.png"/>
          <p:cNvPicPr>
            <a:picLocks noGrp="1" noChangeAspect="1"/>
          </p:cNvPicPr>
          <p:nvPr>
            <p:ph sz="quarter" idx="14"/>
          </p:nvPr>
        </p:nvPicPr>
        <p:blipFill>
          <a:blip r:embed="rId3">
            <a:extLst>
              <a:ext uri="{28A0092B-C50C-407E-A947-70E740481C1C}">
                <a14:useLocalDpi xmlns:a14="http://schemas.microsoft.com/office/drawing/2010/main" val="0"/>
              </a:ext>
            </a:extLst>
          </a:blip>
          <a:srcRect t="-150763" b="-150763"/>
          <a:stretch>
            <a:fillRect/>
          </a:stretch>
        </p:blipFill>
        <p:spPr>
          <a:xfrm>
            <a:off x="1042416" y="4054049"/>
            <a:ext cx="7022592" cy="1752389"/>
          </a:xfrm>
        </p:spPr>
      </p:pic>
    </p:spTree>
    <p:extLst>
      <p:ext uri="{BB962C8B-B14F-4D97-AF65-F5344CB8AC3E}">
        <p14:creationId xmlns:p14="http://schemas.microsoft.com/office/powerpoint/2010/main" val="326830372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AOP con anotaciones</a:t>
            </a:r>
            <a:endParaRPr lang="es-ES_tradnl" dirty="0"/>
          </a:p>
        </p:txBody>
      </p:sp>
      <p:pic>
        <p:nvPicPr>
          <p:cNvPr id="6" name="Content Placeholder 5" descr="Screen shot 2011-11-18 at 6.31.10 AM.png"/>
          <p:cNvPicPr>
            <a:picLocks noGrp="1" noChangeAspect="1"/>
          </p:cNvPicPr>
          <p:nvPr>
            <p:ph idx="1"/>
          </p:nvPr>
        </p:nvPicPr>
        <p:blipFill>
          <a:blip r:embed="rId2">
            <a:extLst>
              <a:ext uri="{28A0092B-C50C-407E-A947-70E740481C1C}">
                <a14:useLocalDpi xmlns:a14="http://schemas.microsoft.com/office/drawing/2010/main" val="0"/>
              </a:ext>
            </a:extLst>
          </a:blip>
          <a:srcRect l="-15521" r="-15521"/>
          <a:stretch>
            <a:fillRect/>
          </a:stretch>
        </p:blipFill>
        <p:spPr/>
      </p:pic>
    </p:spTree>
    <p:extLst>
      <p:ext uri="{BB962C8B-B14F-4D97-AF65-F5344CB8AC3E}">
        <p14:creationId xmlns:p14="http://schemas.microsoft.com/office/powerpoint/2010/main" val="4168807037"/>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Ejemplo del problema</a:t>
            </a:r>
            <a:endParaRPr lang="es-ES_tradnl" dirty="0"/>
          </a:p>
        </p:txBody>
      </p:sp>
      <p:pic>
        <p:nvPicPr>
          <p:cNvPr id="4" name="Content Placeholder 3" descr="Screen shot 2011-11-16 at 11.15.38 AM.png"/>
          <p:cNvPicPr>
            <a:picLocks noGrp="1" noChangeAspect="1"/>
          </p:cNvPicPr>
          <p:nvPr>
            <p:ph idx="1"/>
          </p:nvPr>
        </p:nvPicPr>
        <p:blipFill>
          <a:blip r:embed="rId2">
            <a:extLst>
              <a:ext uri="{28A0092B-C50C-407E-A947-70E740481C1C}">
                <a14:useLocalDpi xmlns:a14="http://schemas.microsoft.com/office/drawing/2010/main" val="0"/>
              </a:ext>
            </a:extLst>
          </a:blip>
          <a:srcRect l="3713" r="3713"/>
          <a:stretch>
            <a:fillRect/>
          </a:stretch>
        </p:blipFill>
        <p:spPr/>
      </p:pic>
    </p:spTree>
    <p:extLst>
      <p:ext uri="{BB962C8B-B14F-4D97-AF65-F5344CB8AC3E}">
        <p14:creationId xmlns:p14="http://schemas.microsoft.com/office/powerpoint/2010/main" val="3175991973"/>
      </p:ext>
    </p:extLst>
  </p:cSld>
  <p:clrMapOvr>
    <a:masterClrMapping/>
  </p:clrMapOvr>
  <p:timing>
    <p:tnLst>
      <p:par>
        <p:cTn xmlns:p14="http://schemas.microsoft.com/office/powerpoint/2010/mai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s-ES_tradnl" dirty="0" smtClean="0"/>
              <a:t>AOP con anotaciones (cont.)</a:t>
            </a:r>
            <a:endParaRPr lang="es-ES_tradnl" dirty="0"/>
          </a:p>
        </p:txBody>
      </p:sp>
      <p:pic>
        <p:nvPicPr>
          <p:cNvPr id="7" name="Content Placeholder 6" descr="Screen shot 2011-11-18 at 6.36.56 AM.png"/>
          <p:cNvPicPr>
            <a:picLocks noGrp="1" noChangeAspect="1"/>
          </p:cNvPicPr>
          <p:nvPr>
            <p:ph sz="quarter" idx="13"/>
          </p:nvPr>
        </p:nvPicPr>
        <p:blipFill>
          <a:blip r:embed="rId2">
            <a:extLst>
              <a:ext uri="{28A0092B-C50C-407E-A947-70E740481C1C}">
                <a14:useLocalDpi xmlns:a14="http://schemas.microsoft.com/office/drawing/2010/main" val="0"/>
              </a:ext>
            </a:extLst>
          </a:blip>
          <a:srcRect t="-350520" b="-350520"/>
          <a:stretch>
            <a:fillRect/>
          </a:stretch>
        </p:blipFill>
        <p:spPr>
          <a:xfrm>
            <a:off x="1042416" y="2313432"/>
            <a:ext cx="7022592" cy="1740618"/>
          </a:xfrm>
        </p:spPr>
      </p:pic>
      <p:pic>
        <p:nvPicPr>
          <p:cNvPr id="8" name="Content Placeholder 7" descr="Screen shot 2011-11-18 at 6.37.22 AM.png"/>
          <p:cNvPicPr>
            <a:picLocks noGrp="1" noChangeAspect="1"/>
          </p:cNvPicPr>
          <p:nvPr>
            <p:ph sz="quarter" idx="14"/>
          </p:nvPr>
        </p:nvPicPr>
        <p:blipFill>
          <a:blip r:embed="rId3">
            <a:extLst>
              <a:ext uri="{28A0092B-C50C-407E-A947-70E740481C1C}">
                <a14:useLocalDpi xmlns:a14="http://schemas.microsoft.com/office/drawing/2010/main" val="0"/>
              </a:ext>
            </a:extLst>
          </a:blip>
          <a:srcRect t="-14065" b="-14065"/>
          <a:stretch>
            <a:fillRect/>
          </a:stretch>
        </p:blipFill>
        <p:spPr>
          <a:xfrm>
            <a:off x="1042416" y="4054049"/>
            <a:ext cx="7022592" cy="1752389"/>
          </a:xfrm>
        </p:spPr>
      </p:pic>
    </p:spTree>
    <p:extLst>
      <p:ext uri="{BB962C8B-B14F-4D97-AF65-F5344CB8AC3E}">
        <p14:creationId xmlns:p14="http://schemas.microsoft.com/office/powerpoint/2010/main" val="317627959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randombar(horizontal)">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s-ES_tradnl" i="1" dirty="0" err="1" smtClean="0"/>
              <a:t>around</a:t>
            </a:r>
            <a:r>
              <a:rPr lang="es-ES_tradnl" i="1" dirty="0" smtClean="0"/>
              <a:t> </a:t>
            </a:r>
            <a:r>
              <a:rPr lang="es-ES_tradnl" dirty="0" smtClean="0"/>
              <a:t>con anotaciones</a:t>
            </a:r>
            <a:endParaRPr lang="es-ES_tradnl" i="1" dirty="0"/>
          </a:p>
        </p:txBody>
      </p:sp>
      <p:pic>
        <p:nvPicPr>
          <p:cNvPr id="7" name="Content Placeholder 6" descr="Screen shot 2011-11-18 at 6.39.55 AM.png"/>
          <p:cNvPicPr>
            <a:picLocks noGrp="1" noChangeAspect="1"/>
          </p:cNvPicPr>
          <p:nvPr>
            <p:ph idx="1"/>
          </p:nvPr>
        </p:nvPicPr>
        <p:blipFill>
          <a:blip r:embed="rId2">
            <a:extLst>
              <a:ext uri="{28A0092B-C50C-407E-A947-70E740481C1C}">
                <a14:useLocalDpi xmlns:a14="http://schemas.microsoft.com/office/drawing/2010/main" val="0"/>
              </a:ext>
            </a:extLst>
          </a:blip>
          <a:srcRect t="-5484" b="-5484"/>
          <a:stretch>
            <a:fillRect/>
          </a:stretch>
        </p:blipFill>
        <p:spPr/>
      </p:pic>
    </p:spTree>
    <p:extLst>
      <p:ext uri="{BB962C8B-B14F-4D97-AF65-F5344CB8AC3E}">
        <p14:creationId xmlns:p14="http://schemas.microsoft.com/office/powerpoint/2010/main" val="885986428"/>
      </p:ext>
    </p:extLst>
  </p:cSld>
  <p:clrMapOvr>
    <a:masterClrMapping/>
  </p:clrMapOvr>
  <p:timing>
    <p:tnLst>
      <p:par>
        <p:cTn xmlns:p14="http://schemas.microsoft.com/office/powerpoint/2010/mai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s-ES_tradnl" dirty="0" smtClean="0"/>
              <a:t>Pasando argumentos con </a:t>
            </a:r>
            <a:r>
              <a:rPr lang="es-ES_tradnl" i="1" dirty="0" err="1" smtClean="0"/>
              <a:t>advice</a:t>
            </a:r>
            <a:r>
              <a:rPr lang="es-ES_tradnl" dirty="0" smtClean="0"/>
              <a:t> anotado</a:t>
            </a:r>
            <a:endParaRPr lang="es-ES_tradnl" dirty="0"/>
          </a:p>
        </p:txBody>
      </p:sp>
      <p:pic>
        <p:nvPicPr>
          <p:cNvPr id="4" name="Content Placeholder 3" descr="Screen shot 2011-11-18 at 11.25.50 AM.png"/>
          <p:cNvPicPr>
            <a:picLocks noGrp="1" noChangeAspect="1"/>
          </p:cNvPicPr>
          <p:nvPr>
            <p:ph idx="1"/>
          </p:nvPr>
        </p:nvPicPr>
        <p:blipFill>
          <a:blip r:embed="rId2">
            <a:extLst>
              <a:ext uri="{28A0092B-C50C-407E-A947-70E740481C1C}">
                <a14:useLocalDpi xmlns:a14="http://schemas.microsoft.com/office/drawing/2010/main" val="0"/>
              </a:ext>
            </a:extLst>
          </a:blip>
          <a:srcRect t="-9182" b="-9182"/>
          <a:stretch>
            <a:fillRect/>
          </a:stretch>
        </p:blipFill>
        <p:spPr/>
      </p:pic>
    </p:spTree>
    <p:extLst>
      <p:ext uri="{BB962C8B-B14F-4D97-AF65-F5344CB8AC3E}">
        <p14:creationId xmlns:p14="http://schemas.microsoft.com/office/powerpoint/2010/main" val="1872891266"/>
      </p:ext>
    </p:extLst>
  </p:cSld>
  <p:clrMapOvr>
    <a:masterClrMapping/>
  </p:clrMapOvr>
  <p:timing>
    <p:tnLst>
      <p:par>
        <p:cTn xmlns:p14="http://schemas.microsoft.com/office/powerpoint/2010/mai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s-ES_tradnl" dirty="0" smtClean="0"/>
              <a:t>Agregar funcionalidad utilizando anotaciones</a:t>
            </a:r>
            <a:endParaRPr lang="es-ES_tradnl" dirty="0"/>
          </a:p>
        </p:txBody>
      </p:sp>
      <p:pic>
        <p:nvPicPr>
          <p:cNvPr id="4" name="Content Placeholder 3" descr="Screen shot 2011-11-18 at 11.28.09 AM.png"/>
          <p:cNvPicPr>
            <a:picLocks noGrp="1" noChangeAspect="1"/>
          </p:cNvPicPr>
          <p:nvPr>
            <p:ph idx="1"/>
          </p:nvPr>
        </p:nvPicPr>
        <p:blipFill>
          <a:blip r:embed="rId2">
            <a:extLst>
              <a:ext uri="{28A0092B-C50C-407E-A947-70E740481C1C}">
                <a14:useLocalDpi xmlns:a14="http://schemas.microsoft.com/office/drawing/2010/main" val="0"/>
              </a:ext>
            </a:extLst>
          </a:blip>
          <a:srcRect t="-27663" b="-27663"/>
          <a:stretch>
            <a:fillRect/>
          </a:stretch>
        </p:blipFill>
        <p:spPr/>
      </p:pic>
    </p:spTree>
    <p:extLst>
      <p:ext uri="{BB962C8B-B14F-4D97-AF65-F5344CB8AC3E}">
        <p14:creationId xmlns:p14="http://schemas.microsoft.com/office/powerpoint/2010/main" val="1322864793"/>
      </p:ext>
    </p:extLst>
  </p:cSld>
  <p:clrMapOvr>
    <a:masterClrMapping/>
  </p:clrMapOvr>
  <p:timing>
    <p:tnLst>
      <p:par>
        <p:cTn xmlns:p14="http://schemas.microsoft.com/office/powerpoint/2010/mai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Ejercicio</a:t>
            </a:r>
            <a:endParaRPr lang="es-ES_tradnl" dirty="0"/>
          </a:p>
        </p:txBody>
      </p:sp>
      <p:sp>
        <p:nvSpPr>
          <p:cNvPr id="3" name="Content Placeholder 2"/>
          <p:cNvSpPr>
            <a:spLocks noGrp="1"/>
          </p:cNvSpPr>
          <p:nvPr>
            <p:ph idx="1"/>
          </p:nvPr>
        </p:nvSpPr>
        <p:spPr/>
        <p:txBody>
          <a:bodyPr/>
          <a:lstStyle/>
          <a:p>
            <a:r>
              <a:rPr lang="es-ES_tradnl" dirty="0" smtClean="0"/>
              <a:t>Trabajar con la aplicación Lote y añadir un aspecto que imprima en consola el siguiente mensaje con aspectos</a:t>
            </a:r>
          </a:p>
          <a:p>
            <a:pPr lvl="1"/>
            <a:r>
              <a:rPr lang="es-ES_tradnl" dirty="0" smtClean="0"/>
              <a:t>“Se esta comprando </a:t>
            </a:r>
            <a:r>
              <a:rPr lang="es-ES_tradnl" dirty="0" smtClean="0"/>
              <a:t>auto </a:t>
            </a:r>
            <a:r>
              <a:rPr lang="es-ES_tradnl" dirty="0" smtClean="0"/>
              <a:t>a las [fecha]”</a:t>
            </a:r>
            <a:endParaRPr lang="es-ES_tradnl" dirty="0"/>
          </a:p>
        </p:txBody>
      </p:sp>
    </p:spTree>
    <p:extLst>
      <p:ext uri="{BB962C8B-B14F-4D97-AF65-F5344CB8AC3E}">
        <p14:creationId xmlns:p14="http://schemas.microsoft.com/office/powerpoint/2010/main" val="3837961442"/>
      </p:ext>
    </p:extLst>
  </p:cSld>
  <p:clrMapOvr>
    <a:masterClrMapping/>
  </p:clrMapOvr>
  <p:timing>
    <p:tnLst>
      <p:par>
        <p:cTn xmlns:p14="http://schemas.microsoft.com/office/powerpoint/2010/mai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s-ES_tradnl" dirty="0" smtClean="0"/>
              <a:t>Básicos de Spring</a:t>
            </a:r>
            <a:endParaRPr lang="es-ES_tradnl" dirty="0"/>
          </a:p>
        </p:txBody>
      </p:sp>
      <p:sp>
        <p:nvSpPr>
          <p:cNvPr id="5" name="Text Placeholder 4"/>
          <p:cNvSpPr>
            <a:spLocks noGrp="1"/>
          </p:cNvSpPr>
          <p:nvPr>
            <p:ph type="body" idx="1"/>
          </p:nvPr>
        </p:nvSpPr>
        <p:spPr/>
        <p:txBody>
          <a:bodyPr/>
          <a:lstStyle/>
          <a:p>
            <a:endParaRPr lang="es-ES_tradnl"/>
          </a:p>
        </p:txBody>
      </p:sp>
    </p:spTree>
    <p:extLst>
      <p:ext uri="{BB962C8B-B14F-4D97-AF65-F5344CB8AC3E}">
        <p14:creationId xmlns:p14="http://schemas.microsoft.com/office/powerpoint/2010/main" val="1568619498"/>
      </p:ext>
    </p:extLst>
  </p:cSld>
  <p:clrMapOvr>
    <a:masterClrMapping/>
  </p:clrMapOvr>
  <p:timing>
    <p:tnLst>
      <p:par>
        <p:cTn xmlns:p14="http://schemas.microsoft.com/office/powerpoint/2010/mai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s-ES_tradnl" dirty="0" smtClean="0"/>
              <a:t>Acceso a Datos</a:t>
            </a:r>
            <a:endParaRPr lang="es-ES_tradnl" dirty="0"/>
          </a:p>
        </p:txBody>
      </p:sp>
      <p:pic>
        <p:nvPicPr>
          <p:cNvPr id="6" name="Content Placeholder 5" descr="Screen shot 2011-11-18 at 11.38.26 AM.png"/>
          <p:cNvPicPr>
            <a:picLocks noGrp="1" noChangeAspect="1"/>
          </p:cNvPicPr>
          <p:nvPr>
            <p:ph idx="1"/>
          </p:nvPr>
        </p:nvPicPr>
        <p:blipFill>
          <a:blip r:embed="rId2">
            <a:extLst>
              <a:ext uri="{28A0092B-C50C-407E-A947-70E740481C1C}">
                <a14:useLocalDpi xmlns:a14="http://schemas.microsoft.com/office/drawing/2010/main" val="0"/>
              </a:ext>
            </a:extLst>
          </a:blip>
          <a:srcRect l="2847" r="2847"/>
          <a:stretch>
            <a:fillRect/>
          </a:stretch>
        </p:blipFill>
        <p:spPr/>
      </p:pic>
    </p:spTree>
    <p:extLst>
      <p:ext uri="{BB962C8B-B14F-4D97-AF65-F5344CB8AC3E}">
        <p14:creationId xmlns:p14="http://schemas.microsoft.com/office/powerpoint/2010/main" val="1235757151"/>
      </p:ext>
    </p:extLst>
  </p:cSld>
  <p:clrMapOvr>
    <a:masterClrMapping/>
  </p:clrMapOvr>
  <p:timing>
    <p:tnLst>
      <p:par>
        <p:cTn xmlns:p14="http://schemas.microsoft.com/office/powerpoint/2010/mai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Acceso a Datos</a:t>
            </a:r>
            <a:endParaRPr lang="es-ES_tradnl" dirty="0"/>
          </a:p>
        </p:txBody>
      </p:sp>
      <p:pic>
        <p:nvPicPr>
          <p:cNvPr id="4" name="Content Placeholder 3" descr="Screen shot 2011-11-18 at 11.44.31 AM.png"/>
          <p:cNvPicPr>
            <a:picLocks noGrp="1" noChangeAspect="1"/>
          </p:cNvPicPr>
          <p:nvPr>
            <p:ph idx="1"/>
          </p:nvPr>
        </p:nvPicPr>
        <p:blipFill>
          <a:blip r:embed="rId2">
            <a:extLst>
              <a:ext uri="{28A0092B-C50C-407E-A947-70E740481C1C}">
                <a14:useLocalDpi xmlns:a14="http://schemas.microsoft.com/office/drawing/2010/main" val="0"/>
              </a:ext>
            </a:extLst>
          </a:blip>
          <a:srcRect l="-17294" r="-17294"/>
          <a:stretch>
            <a:fillRect/>
          </a:stretch>
        </p:blipFill>
        <p:spPr/>
      </p:pic>
    </p:spTree>
    <p:extLst>
      <p:ext uri="{BB962C8B-B14F-4D97-AF65-F5344CB8AC3E}">
        <p14:creationId xmlns:p14="http://schemas.microsoft.com/office/powerpoint/2010/main" val="2748186498"/>
      </p:ext>
    </p:extLst>
  </p:cSld>
  <p:clrMapOvr>
    <a:masterClrMapping/>
  </p:clrMapOvr>
  <p:timing>
    <p:tnLst>
      <p:par>
        <p:cTn xmlns:p14="http://schemas.microsoft.com/office/powerpoint/2010/mai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Acceso a Datos</a:t>
            </a:r>
            <a:endParaRPr lang="es-ES_tradnl" dirty="0"/>
          </a:p>
        </p:txBody>
      </p:sp>
      <p:sp>
        <p:nvSpPr>
          <p:cNvPr id="3" name="Content Placeholder 2"/>
          <p:cNvSpPr>
            <a:spLocks noGrp="1"/>
          </p:cNvSpPr>
          <p:nvPr>
            <p:ph idx="1"/>
          </p:nvPr>
        </p:nvSpPr>
        <p:spPr/>
        <p:txBody>
          <a:bodyPr/>
          <a:lstStyle/>
          <a:p>
            <a:r>
              <a:rPr lang="es-ES_tradnl" dirty="0" smtClean="0"/>
              <a:t>Todas las excepciones de acceso a datos de Spring heredan de </a:t>
            </a:r>
            <a:r>
              <a:rPr lang="es-ES_tradnl" b="1" dirty="0" err="1" smtClean="0"/>
              <a:t>DataAccessException</a:t>
            </a:r>
            <a:endParaRPr lang="es-ES_tradnl" b="1" dirty="0" smtClean="0"/>
          </a:p>
          <a:p>
            <a:r>
              <a:rPr lang="es-ES_tradnl" dirty="0" err="1" smtClean="0"/>
              <a:t>DataAccessException</a:t>
            </a:r>
            <a:r>
              <a:rPr lang="es-ES_tradnl" dirty="0" smtClean="0"/>
              <a:t> es un tipo de excepción </a:t>
            </a:r>
            <a:r>
              <a:rPr lang="es-ES_tradnl" i="1" dirty="0" err="1" smtClean="0"/>
              <a:t>unchecked</a:t>
            </a:r>
            <a:endParaRPr lang="es-ES_tradnl" dirty="0" smtClean="0"/>
          </a:p>
          <a:p>
            <a:r>
              <a:rPr lang="es-ES_tradnl" dirty="0" smtClean="0"/>
              <a:t>Pero, para aprovechar estas excepciones, hay que utilizar una de las plantillas de acceso a datos de Spring</a:t>
            </a:r>
            <a:endParaRPr lang="es-ES_tradnl" dirty="0"/>
          </a:p>
        </p:txBody>
      </p:sp>
    </p:spTree>
    <p:extLst>
      <p:ext uri="{BB962C8B-B14F-4D97-AF65-F5344CB8AC3E}">
        <p14:creationId xmlns:p14="http://schemas.microsoft.com/office/powerpoint/2010/main" val="121273792"/>
      </p:ext>
    </p:extLst>
  </p:cSld>
  <p:clrMapOvr>
    <a:masterClrMapping/>
  </p:clrMapOvr>
  <p:timing>
    <p:tnLst>
      <p:par>
        <p:cTn xmlns:p14="http://schemas.microsoft.com/office/powerpoint/2010/mai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i="1" dirty="0" err="1" smtClean="0"/>
              <a:t>Templates</a:t>
            </a:r>
            <a:r>
              <a:rPr lang="es-ES_tradnl" i="1" dirty="0" smtClean="0"/>
              <a:t> </a:t>
            </a:r>
            <a:r>
              <a:rPr lang="es-ES_tradnl" dirty="0" smtClean="0"/>
              <a:t> y </a:t>
            </a:r>
            <a:r>
              <a:rPr lang="es-ES_tradnl" i="1" dirty="0" err="1" smtClean="0"/>
              <a:t>Callbacks</a:t>
            </a:r>
            <a:endParaRPr lang="es-ES_tradnl" i="1" dirty="0"/>
          </a:p>
        </p:txBody>
      </p:sp>
      <p:sp>
        <p:nvSpPr>
          <p:cNvPr id="4" name="Content Placeholder 3"/>
          <p:cNvSpPr>
            <a:spLocks noGrp="1"/>
          </p:cNvSpPr>
          <p:nvPr>
            <p:ph sz="quarter" idx="13"/>
          </p:nvPr>
        </p:nvSpPr>
        <p:spPr/>
        <p:txBody>
          <a:bodyPr/>
          <a:lstStyle/>
          <a:p>
            <a:r>
              <a:rPr lang="es-ES_tradnl" dirty="0" smtClean="0"/>
              <a:t>Las plantillas (</a:t>
            </a:r>
            <a:r>
              <a:rPr lang="es-ES_tradnl" dirty="0" err="1" smtClean="0"/>
              <a:t>templates</a:t>
            </a:r>
            <a:r>
              <a:rPr lang="es-ES_tradnl" dirty="0" smtClean="0"/>
              <a:t>) manejan la parte fija del proceso</a:t>
            </a:r>
          </a:p>
          <a:p>
            <a:r>
              <a:rPr lang="es-ES_tradnl" dirty="0" smtClean="0"/>
              <a:t>Las llamadas (</a:t>
            </a:r>
            <a:r>
              <a:rPr lang="es-ES_tradnl" dirty="0" err="1" smtClean="0"/>
              <a:t>callbacks</a:t>
            </a:r>
            <a:r>
              <a:rPr lang="es-ES_tradnl" dirty="0" smtClean="0"/>
              <a:t>) manejan lo </a:t>
            </a:r>
            <a:r>
              <a:rPr lang="es-ES_tradnl" dirty="0" err="1" smtClean="0"/>
              <a:t>customizable</a:t>
            </a:r>
            <a:endParaRPr lang="es-ES_tradnl" dirty="0"/>
          </a:p>
        </p:txBody>
      </p:sp>
      <p:pic>
        <p:nvPicPr>
          <p:cNvPr id="6" name="Content Placeholder 5" descr="Screen shot 2011-11-18 at 11.58.25 AM.png"/>
          <p:cNvPicPr>
            <a:picLocks noGrp="1" noChangeAspect="1"/>
          </p:cNvPicPr>
          <p:nvPr>
            <p:ph sz="quarter" idx="14"/>
          </p:nvPr>
        </p:nvPicPr>
        <p:blipFill>
          <a:blip r:embed="rId2">
            <a:extLst>
              <a:ext uri="{28A0092B-C50C-407E-A947-70E740481C1C}">
                <a14:useLocalDpi xmlns:a14="http://schemas.microsoft.com/office/drawing/2010/main" val="0"/>
              </a:ext>
            </a:extLst>
          </a:blip>
          <a:srcRect t="-50720" b="-50720"/>
          <a:stretch>
            <a:fillRect/>
          </a:stretch>
        </p:blipFill>
        <p:spPr/>
      </p:pic>
    </p:spTree>
    <p:extLst>
      <p:ext uri="{BB962C8B-B14F-4D97-AF65-F5344CB8AC3E}">
        <p14:creationId xmlns:p14="http://schemas.microsoft.com/office/powerpoint/2010/main" val="2161925820"/>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Problema resuelto con AOP</a:t>
            </a:r>
            <a:endParaRPr lang="es-ES_tradnl" dirty="0"/>
          </a:p>
        </p:txBody>
      </p:sp>
      <p:pic>
        <p:nvPicPr>
          <p:cNvPr id="4" name="Content Placeholder 3" descr="Screen shot 2011-11-16 at 11.17.00 AM.png"/>
          <p:cNvPicPr>
            <a:picLocks noGrp="1" noChangeAspect="1"/>
          </p:cNvPicPr>
          <p:nvPr>
            <p:ph idx="1"/>
          </p:nvPr>
        </p:nvPicPr>
        <p:blipFill>
          <a:blip r:embed="rId2">
            <a:extLst>
              <a:ext uri="{28A0092B-C50C-407E-A947-70E740481C1C}">
                <a14:useLocalDpi xmlns:a14="http://schemas.microsoft.com/office/drawing/2010/main" val="0"/>
              </a:ext>
            </a:extLst>
          </a:blip>
          <a:srcRect l="-12385" r="-12385"/>
          <a:stretch>
            <a:fillRect/>
          </a:stretch>
        </p:blipFill>
        <p:spPr/>
      </p:pic>
    </p:spTree>
    <p:extLst>
      <p:ext uri="{BB962C8B-B14F-4D97-AF65-F5344CB8AC3E}">
        <p14:creationId xmlns:p14="http://schemas.microsoft.com/office/powerpoint/2010/main" val="1065784080"/>
      </p:ext>
    </p:extLst>
  </p:cSld>
  <p:clrMapOvr>
    <a:masterClrMapping/>
  </p:clrMapOvr>
  <p:timing>
    <p:tnLst>
      <p:par>
        <p:cTn xmlns:p14="http://schemas.microsoft.com/office/powerpoint/2010/mai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s-ES_tradnl" dirty="0" smtClean="0"/>
              <a:t>Plantillas (</a:t>
            </a:r>
            <a:r>
              <a:rPr lang="es-ES_tradnl" dirty="0" err="1" smtClean="0"/>
              <a:t>Templates</a:t>
            </a:r>
            <a:r>
              <a:rPr lang="es-ES_tradnl" dirty="0"/>
              <a:t>)</a:t>
            </a:r>
          </a:p>
        </p:txBody>
      </p:sp>
      <p:sp>
        <p:nvSpPr>
          <p:cNvPr id="6" name="Content Placeholder 5"/>
          <p:cNvSpPr>
            <a:spLocks noGrp="1"/>
          </p:cNvSpPr>
          <p:nvPr>
            <p:ph idx="1"/>
          </p:nvPr>
        </p:nvSpPr>
        <p:spPr/>
        <p:txBody>
          <a:bodyPr/>
          <a:lstStyle/>
          <a:p>
            <a:r>
              <a:rPr lang="es-ES_tradnl" dirty="0" err="1" smtClean="0"/>
              <a:t>jca.cci.core.CciTemplate</a:t>
            </a:r>
            <a:endParaRPr lang="es-ES_tradnl" dirty="0" smtClean="0"/>
          </a:p>
          <a:p>
            <a:pPr lvl="1"/>
            <a:r>
              <a:rPr lang="es-ES_tradnl" dirty="0" smtClean="0"/>
              <a:t>Conexiones a JCA CCI</a:t>
            </a:r>
          </a:p>
          <a:p>
            <a:r>
              <a:rPr lang="es-ES_tradnl" dirty="0" err="1" smtClean="0"/>
              <a:t>jdbc.core.JdbcTemplate</a:t>
            </a:r>
            <a:endParaRPr lang="es-ES_tradnl" dirty="0" smtClean="0"/>
          </a:p>
          <a:p>
            <a:pPr lvl="1"/>
            <a:r>
              <a:rPr lang="es-ES_tradnl" dirty="0" smtClean="0"/>
              <a:t>Conexiones JDBC</a:t>
            </a:r>
          </a:p>
          <a:p>
            <a:r>
              <a:rPr lang="es-ES_tradnl" dirty="0" err="1" smtClean="0"/>
              <a:t>jdbc.core.namedparam</a:t>
            </a:r>
            <a:r>
              <a:rPr lang="es-ES_tradnl" dirty="0" smtClean="0"/>
              <a:t>.</a:t>
            </a:r>
          </a:p>
          <a:p>
            <a:pPr marL="68580" indent="0">
              <a:buNone/>
            </a:pPr>
            <a:r>
              <a:rPr lang="es-ES_tradnl" dirty="0" err="1" smtClean="0"/>
              <a:t>NamedParameterJdbcTemplate</a:t>
            </a:r>
            <a:endParaRPr lang="es-ES_tradnl" dirty="0" smtClean="0"/>
          </a:p>
          <a:p>
            <a:pPr lvl="1"/>
            <a:r>
              <a:rPr lang="es-ES_tradnl" dirty="0" smtClean="0"/>
              <a:t>Conexiones JDBC con soporte para parámetros con nombres</a:t>
            </a:r>
            <a:endParaRPr lang="es-ES_tradnl" dirty="0"/>
          </a:p>
        </p:txBody>
      </p:sp>
    </p:spTree>
    <p:extLst>
      <p:ext uri="{BB962C8B-B14F-4D97-AF65-F5344CB8AC3E}">
        <p14:creationId xmlns:p14="http://schemas.microsoft.com/office/powerpoint/2010/main" val="757786305"/>
      </p:ext>
    </p:extLst>
  </p:cSld>
  <p:clrMapOvr>
    <a:masterClrMapping/>
  </p:clrMapOvr>
  <p:timing>
    <p:tnLst>
      <p:par>
        <p:cTn xmlns:p14="http://schemas.microsoft.com/office/powerpoint/2010/mai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s-ES_tradnl" dirty="0" smtClean="0"/>
              <a:t>Plantillas (</a:t>
            </a:r>
            <a:r>
              <a:rPr lang="es-ES_tradnl" dirty="0" err="1" smtClean="0"/>
              <a:t>Templates</a:t>
            </a:r>
            <a:r>
              <a:rPr lang="es-ES_tradnl" dirty="0"/>
              <a:t>)</a:t>
            </a:r>
          </a:p>
        </p:txBody>
      </p:sp>
      <p:sp>
        <p:nvSpPr>
          <p:cNvPr id="6" name="Content Placeholder 5"/>
          <p:cNvSpPr>
            <a:spLocks noGrp="1"/>
          </p:cNvSpPr>
          <p:nvPr>
            <p:ph idx="1"/>
          </p:nvPr>
        </p:nvSpPr>
        <p:spPr/>
        <p:txBody>
          <a:bodyPr/>
          <a:lstStyle/>
          <a:p>
            <a:r>
              <a:rPr lang="es-ES_tradnl" dirty="0" err="1" smtClean="0"/>
              <a:t>jdbc.core.simple.SimpleJdbcTemplate</a:t>
            </a:r>
            <a:endParaRPr lang="es-ES_tradnl" dirty="0" smtClean="0"/>
          </a:p>
          <a:p>
            <a:pPr lvl="1"/>
            <a:r>
              <a:rPr lang="es-ES_tradnl" dirty="0" smtClean="0"/>
              <a:t>Conexiones JDBC simplificadas utilizando Java 5</a:t>
            </a:r>
          </a:p>
          <a:p>
            <a:r>
              <a:rPr lang="es-ES_tradnl" dirty="0" err="1" smtClean="0"/>
              <a:t>orm.hibernate.HibernateTemplate</a:t>
            </a:r>
            <a:endParaRPr lang="es-ES_tradnl" dirty="0" smtClean="0"/>
          </a:p>
          <a:p>
            <a:pPr lvl="1"/>
            <a:r>
              <a:rPr lang="es-ES_tradnl" dirty="0" smtClean="0"/>
              <a:t>Sesiones Hibernate 2.x</a:t>
            </a:r>
          </a:p>
          <a:p>
            <a:r>
              <a:rPr lang="es-ES_tradnl" dirty="0"/>
              <a:t>orm.hibernate3.</a:t>
            </a:r>
            <a:r>
              <a:rPr lang="es-ES_tradnl" dirty="0" smtClean="0"/>
              <a:t>HibernateTemplate</a:t>
            </a:r>
          </a:p>
          <a:p>
            <a:pPr lvl="1"/>
            <a:r>
              <a:rPr lang="es-ES_tradnl" dirty="0" smtClean="0"/>
              <a:t>Sesiones Hibernate 3.x</a:t>
            </a:r>
          </a:p>
        </p:txBody>
      </p:sp>
    </p:spTree>
    <p:extLst>
      <p:ext uri="{BB962C8B-B14F-4D97-AF65-F5344CB8AC3E}">
        <p14:creationId xmlns:p14="http://schemas.microsoft.com/office/powerpoint/2010/main" val="2674576956"/>
      </p:ext>
    </p:extLst>
  </p:cSld>
  <p:clrMapOvr>
    <a:masterClrMapping/>
  </p:clrMapOvr>
  <p:timing>
    <p:tnLst>
      <p:par>
        <p:cTn xmlns:p14="http://schemas.microsoft.com/office/powerpoint/2010/mai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s-ES_tradnl" dirty="0" smtClean="0"/>
              <a:t>Plantillas (</a:t>
            </a:r>
            <a:r>
              <a:rPr lang="es-ES_tradnl" dirty="0" err="1" smtClean="0"/>
              <a:t>Templates</a:t>
            </a:r>
            <a:r>
              <a:rPr lang="es-ES_tradnl" dirty="0"/>
              <a:t>)</a:t>
            </a:r>
          </a:p>
        </p:txBody>
      </p:sp>
      <p:sp>
        <p:nvSpPr>
          <p:cNvPr id="6" name="Content Placeholder 5"/>
          <p:cNvSpPr>
            <a:spLocks noGrp="1"/>
          </p:cNvSpPr>
          <p:nvPr>
            <p:ph idx="1"/>
          </p:nvPr>
        </p:nvSpPr>
        <p:spPr/>
        <p:txBody>
          <a:bodyPr/>
          <a:lstStyle/>
          <a:p>
            <a:r>
              <a:rPr lang="es-ES_tradnl" dirty="0" err="1" smtClean="0"/>
              <a:t>orm.ibatis.SqlMapClientTemplate</a:t>
            </a:r>
            <a:endParaRPr lang="es-ES_tradnl" dirty="0" smtClean="0"/>
          </a:p>
          <a:p>
            <a:pPr lvl="1"/>
            <a:r>
              <a:rPr lang="es-ES_tradnl" dirty="0" smtClean="0"/>
              <a:t>Clientes </a:t>
            </a:r>
            <a:r>
              <a:rPr lang="es-ES_tradnl" dirty="0" err="1" smtClean="0"/>
              <a:t>iBATIS</a:t>
            </a:r>
            <a:endParaRPr lang="es-ES_tradnl" dirty="0" smtClean="0"/>
          </a:p>
          <a:p>
            <a:r>
              <a:rPr lang="es-ES_tradnl" dirty="0" err="1" smtClean="0"/>
              <a:t>orm.jdo.JdoTemplate</a:t>
            </a:r>
            <a:endParaRPr lang="es-ES_tradnl" dirty="0" smtClean="0"/>
          </a:p>
          <a:p>
            <a:pPr lvl="1"/>
            <a:r>
              <a:rPr lang="es-ES_tradnl" dirty="0" err="1" smtClean="0"/>
              <a:t>Implementacion</a:t>
            </a:r>
            <a:r>
              <a:rPr lang="es-ES_tradnl" dirty="0" smtClean="0"/>
              <a:t> de Java Data </a:t>
            </a:r>
            <a:r>
              <a:rPr lang="es-ES_tradnl" dirty="0" err="1" smtClean="0"/>
              <a:t>Object</a:t>
            </a:r>
            <a:endParaRPr lang="es-ES_tradnl" dirty="0" smtClean="0"/>
          </a:p>
          <a:p>
            <a:r>
              <a:rPr lang="es-ES_tradnl" dirty="0" err="1" smtClean="0"/>
              <a:t>orm.jpa.JpaTemplate</a:t>
            </a:r>
            <a:endParaRPr lang="es-ES_tradnl" dirty="0" smtClean="0"/>
          </a:p>
          <a:p>
            <a:pPr lvl="1"/>
            <a:r>
              <a:rPr lang="es-ES_tradnl" dirty="0" smtClean="0"/>
              <a:t>Administradores de entidades del Java </a:t>
            </a:r>
            <a:r>
              <a:rPr lang="es-ES_tradnl" dirty="0" err="1" smtClean="0"/>
              <a:t>Persistence</a:t>
            </a:r>
            <a:r>
              <a:rPr lang="es-ES_tradnl" dirty="0" smtClean="0"/>
              <a:t> API</a:t>
            </a:r>
          </a:p>
        </p:txBody>
      </p:sp>
    </p:spTree>
    <p:extLst>
      <p:ext uri="{BB962C8B-B14F-4D97-AF65-F5344CB8AC3E}">
        <p14:creationId xmlns:p14="http://schemas.microsoft.com/office/powerpoint/2010/main" val="3764442457"/>
      </p:ext>
    </p:extLst>
  </p:cSld>
  <p:clrMapOvr>
    <a:masterClrMapping/>
  </p:clrMapOvr>
  <p:timing>
    <p:tnLst>
      <p:par>
        <p:cTn xmlns:p14="http://schemas.microsoft.com/office/powerpoint/2010/mai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DAO </a:t>
            </a:r>
            <a:r>
              <a:rPr lang="es-ES_tradnl" dirty="0" err="1" smtClean="0"/>
              <a:t>Support</a:t>
            </a:r>
            <a:endParaRPr lang="es-ES_tradnl" dirty="0"/>
          </a:p>
        </p:txBody>
      </p:sp>
      <p:pic>
        <p:nvPicPr>
          <p:cNvPr id="4" name="Content Placeholder 3" descr="Screen shot 2011-11-18 at 12.13.07 PM.png"/>
          <p:cNvPicPr>
            <a:picLocks noGrp="1" noChangeAspect="1"/>
          </p:cNvPicPr>
          <p:nvPr>
            <p:ph idx="1"/>
          </p:nvPr>
        </p:nvPicPr>
        <p:blipFill>
          <a:blip r:embed="rId2">
            <a:extLst>
              <a:ext uri="{28A0092B-C50C-407E-A947-70E740481C1C}">
                <a14:useLocalDpi xmlns:a14="http://schemas.microsoft.com/office/drawing/2010/main" val="0"/>
              </a:ext>
            </a:extLst>
          </a:blip>
          <a:srcRect t="-27498" b="-27498"/>
          <a:stretch>
            <a:fillRect/>
          </a:stretch>
        </p:blipFill>
        <p:spPr/>
      </p:pic>
    </p:spTree>
    <p:extLst>
      <p:ext uri="{BB962C8B-B14F-4D97-AF65-F5344CB8AC3E}">
        <p14:creationId xmlns:p14="http://schemas.microsoft.com/office/powerpoint/2010/main" val="166862120"/>
      </p:ext>
    </p:extLst>
  </p:cSld>
  <p:clrMapOvr>
    <a:masterClrMapping/>
  </p:clrMapOvr>
  <p:timing>
    <p:tnLst>
      <p:par>
        <p:cTn xmlns:p14="http://schemas.microsoft.com/office/powerpoint/2010/mai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DAO </a:t>
            </a:r>
            <a:r>
              <a:rPr lang="es-ES_tradnl" dirty="0" err="1" smtClean="0"/>
              <a:t>Support</a:t>
            </a:r>
            <a:endParaRPr lang="es-ES_tradnl" dirty="0"/>
          </a:p>
        </p:txBody>
      </p:sp>
      <p:sp>
        <p:nvSpPr>
          <p:cNvPr id="3" name="Content Placeholder 2"/>
          <p:cNvSpPr>
            <a:spLocks noGrp="1"/>
          </p:cNvSpPr>
          <p:nvPr>
            <p:ph idx="1"/>
          </p:nvPr>
        </p:nvSpPr>
        <p:spPr/>
        <p:txBody>
          <a:bodyPr/>
          <a:lstStyle/>
          <a:p>
            <a:r>
              <a:rPr lang="es-ES_tradnl" dirty="0" err="1" smtClean="0"/>
              <a:t>CciDaoSupport</a:t>
            </a:r>
            <a:endParaRPr lang="es-ES_tradnl" dirty="0" smtClean="0"/>
          </a:p>
          <a:p>
            <a:r>
              <a:rPr lang="es-ES_tradnl" dirty="0" err="1" smtClean="0"/>
              <a:t>JdbcDaoSupport</a:t>
            </a:r>
            <a:endParaRPr lang="es-ES_tradnl" dirty="0" smtClean="0"/>
          </a:p>
          <a:p>
            <a:r>
              <a:rPr lang="es-ES_tradnl" dirty="0" err="1" smtClean="0"/>
              <a:t>NamedParameterJdbcDaoSupport</a:t>
            </a:r>
            <a:endParaRPr lang="es-ES_tradnl" dirty="0" smtClean="0"/>
          </a:p>
          <a:p>
            <a:r>
              <a:rPr lang="es-ES_tradnl" dirty="0" err="1" smtClean="0"/>
              <a:t>SimpleJdbcDaoSupport</a:t>
            </a:r>
            <a:endParaRPr lang="es-ES_tradnl" dirty="0" smtClean="0"/>
          </a:p>
          <a:p>
            <a:r>
              <a:rPr lang="es-ES_tradnl" dirty="0" err="1" smtClean="0"/>
              <a:t>HibernateDaoSupport</a:t>
            </a:r>
            <a:r>
              <a:rPr lang="es-ES_tradnl" dirty="0" smtClean="0"/>
              <a:t> (Existe una versión para Hibernate 2.x y otra para 3.x)</a:t>
            </a:r>
          </a:p>
          <a:p>
            <a:endParaRPr lang="es-ES_tradnl" dirty="0" smtClean="0"/>
          </a:p>
          <a:p>
            <a:endParaRPr lang="es-ES_tradnl" dirty="0"/>
          </a:p>
        </p:txBody>
      </p:sp>
    </p:spTree>
    <p:extLst>
      <p:ext uri="{BB962C8B-B14F-4D97-AF65-F5344CB8AC3E}">
        <p14:creationId xmlns:p14="http://schemas.microsoft.com/office/powerpoint/2010/main" val="3768408759"/>
      </p:ext>
    </p:extLst>
  </p:cSld>
  <p:clrMapOvr>
    <a:masterClrMapping/>
  </p:clrMapOvr>
  <p:timing>
    <p:tnLst>
      <p:par>
        <p:cTn xmlns:p14="http://schemas.microsoft.com/office/powerpoint/2010/mai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DAO </a:t>
            </a:r>
            <a:r>
              <a:rPr lang="es-ES_tradnl" dirty="0" err="1" smtClean="0"/>
              <a:t>Support</a:t>
            </a:r>
            <a:endParaRPr lang="es-ES_tradnl" dirty="0"/>
          </a:p>
        </p:txBody>
      </p:sp>
      <p:sp>
        <p:nvSpPr>
          <p:cNvPr id="3" name="Content Placeholder 2"/>
          <p:cNvSpPr>
            <a:spLocks noGrp="1"/>
          </p:cNvSpPr>
          <p:nvPr>
            <p:ph idx="1"/>
          </p:nvPr>
        </p:nvSpPr>
        <p:spPr/>
        <p:txBody>
          <a:bodyPr/>
          <a:lstStyle/>
          <a:p>
            <a:r>
              <a:rPr lang="es-ES_tradnl" dirty="0" err="1" smtClean="0"/>
              <a:t>SqlMapClientDaoSupport</a:t>
            </a:r>
            <a:endParaRPr lang="es-ES_tradnl" dirty="0" smtClean="0"/>
          </a:p>
          <a:p>
            <a:r>
              <a:rPr lang="es-ES_tradnl" dirty="0" err="1" smtClean="0"/>
              <a:t>JdoDaoSupport</a:t>
            </a:r>
            <a:endParaRPr lang="es-ES_tradnl" dirty="0" smtClean="0"/>
          </a:p>
          <a:p>
            <a:r>
              <a:rPr lang="es-ES_tradnl" dirty="0" err="1"/>
              <a:t>JpaDaoSupport</a:t>
            </a:r>
            <a:endParaRPr lang="es-ES_tradnl" dirty="0"/>
          </a:p>
        </p:txBody>
      </p:sp>
    </p:spTree>
    <p:extLst>
      <p:ext uri="{BB962C8B-B14F-4D97-AF65-F5344CB8AC3E}">
        <p14:creationId xmlns:p14="http://schemas.microsoft.com/office/powerpoint/2010/main" val="155391422"/>
      </p:ext>
    </p:extLst>
  </p:cSld>
  <p:clrMapOvr>
    <a:masterClrMapping/>
  </p:clrMapOvr>
  <p:timing>
    <p:tnLst>
      <p:par>
        <p:cTn xmlns:p14="http://schemas.microsoft.com/office/powerpoint/2010/mai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Acceso mediante JNDI</a:t>
            </a:r>
            <a:endParaRPr lang="es-ES_tradnl" dirty="0"/>
          </a:p>
        </p:txBody>
      </p:sp>
      <p:pic>
        <p:nvPicPr>
          <p:cNvPr id="4" name="Content Placeholder 3" descr="Screen shot 2011-11-18 at 12.25.53 PM.png"/>
          <p:cNvPicPr>
            <a:picLocks noGrp="1" noChangeAspect="1"/>
          </p:cNvPicPr>
          <p:nvPr>
            <p:ph idx="1"/>
          </p:nvPr>
        </p:nvPicPr>
        <p:blipFill>
          <a:blip r:embed="rId2">
            <a:extLst>
              <a:ext uri="{28A0092B-C50C-407E-A947-70E740481C1C}">
                <a14:useLocalDpi xmlns:a14="http://schemas.microsoft.com/office/drawing/2010/main" val="0"/>
              </a:ext>
            </a:extLst>
          </a:blip>
          <a:srcRect t="-79438" b="-79438"/>
          <a:stretch>
            <a:fillRect/>
          </a:stretch>
        </p:blipFill>
        <p:spPr/>
      </p:pic>
    </p:spTree>
    <p:extLst>
      <p:ext uri="{BB962C8B-B14F-4D97-AF65-F5344CB8AC3E}">
        <p14:creationId xmlns:p14="http://schemas.microsoft.com/office/powerpoint/2010/main" val="4057581840"/>
      </p:ext>
    </p:extLst>
  </p:cSld>
  <p:clrMapOvr>
    <a:masterClrMapping/>
  </p:clrMapOvr>
  <p:timing>
    <p:tnLst>
      <p:par>
        <p:cTn xmlns:p14="http://schemas.microsoft.com/office/powerpoint/2010/mai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Acceso a través de DBCP</a:t>
            </a:r>
            <a:endParaRPr lang="es-ES_tradnl" dirty="0"/>
          </a:p>
        </p:txBody>
      </p:sp>
      <p:pic>
        <p:nvPicPr>
          <p:cNvPr id="4" name="Content Placeholder 3" descr="Screen shot 2011-11-18 at 12.28.25 PM.png"/>
          <p:cNvPicPr>
            <a:picLocks noGrp="1" noChangeAspect="1"/>
          </p:cNvPicPr>
          <p:nvPr>
            <p:ph idx="1"/>
          </p:nvPr>
        </p:nvPicPr>
        <p:blipFill>
          <a:blip r:embed="rId2">
            <a:extLst>
              <a:ext uri="{28A0092B-C50C-407E-A947-70E740481C1C}">
                <a14:useLocalDpi xmlns:a14="http://schemas.microsoft.com/office/drawing/2010/main" val="0"/>
              </a:ext>
            </a:extLst>
          </a:blip>
          <a:srcRect t="-42644" b="-42644"/>
          <a:stretch>
            <a:fillRect/>
          </a:stretch>
        </p:blipFill>
        <p:spPr/>
      </p:pic>
    </p:spTree>
    <p:extLst>
      <p:ext uri="{BB962C8B-B14F-4D97-AF65-F5344CB8AC3E}">
        <p14:creationId xmlns:p14="http://schemas.microsoft.com/office/powerpoint/2010/main" val="936651649"/>
      </p:ext>
    </p:extLst>
  </p:cSld>
  <p:clrMapOvr>
    <a:masterClrMapping/>
  </p:clrMapOvr>
  <p:timing>
    <p:tnLst>
      <p:par>
        <p:cTn xmlns:p14="http://schemas.microsoft.com/office/powerpoint/2010/mai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s-ES_tradnl" dirty="0" smtClean="0"/>
              <a:t>Acceso a través del </a:t>
            </a:r>
            <a:r>
              <a:rPr lang="es-ES_tradnl" dirty="0" err="1"/>
              <a:t>DriverManagerDataSource</a:t>
            </a:r>
            <a:endParaRPr lang="es-ES_tradnl" dirty="0"/>
          </a:p>
        </p:txBody>
      </p:sp>
      <p:pic>
        <p:nvPicPr>
          <p:cNvPr id="4" name="Content Placeholder 3" descr="Screen shot 2011-11-18 at 12.30.41 PM.png"/>
          <p:cNvPicPr>
            <a:picLocks noGrp="1" noChangeAspect="1"/>
          </p:cNvPicPr>
          <p:nvPr>
            <p:ph idx="1"/>
          </p:nvPr>
        </p:nvPicPr>
        <p:blipFill>
          <a:blip r:embed="rId2">
            <a:extLst>
              <a:ext uri="{28A0092B-C50C-407E-A947-70E740481C1C}">
                <a14:useLocalDpi xmlns:a14="http://schemas.microsoft.com/office/drawing/2010/main" val="0"/>
              </a:ext>
            </a:extLst>
          </a:blip>
          <a:srcRect t="-43022" b="-43022"/>
          <a:stretch>
            <a:fillRect/>
          </a:stretch>
        </p:blipFill>
        <p:spPr/>
      </p:pic>
    </p:spTree>
    <p:extLst>
      <p:ext uri="{BB962C8B-B14F-4D97-AF65-F5344CB8AC3E}">
        <p14:creationId xmlns:p14="http://schemas.microsoft.com/office/powerpoint/2010/main" val="1519871199"/>
      </p:ext>
    </p:extLst>
  </p:cSld>
  <p:clrMapOvr>
    <a:masterClrMapping/>
  </p:clrMapOvr>
  <p:timing>
    <p:tnLst>
      <p:par>
        <p:cTn xmlns:p14="http://schemas.microsoft.com/office/powerpoint/2010/mai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Declaración de SQL</a:t>
            </a:r>
            <a:endParaRPr lang="es-ES_tradnl" dirty="0"/>
          </a:p>
        </p:txBody>
      </p:sp>
      <p:pic>
        <p:nvPicPr>
          <p:cNvPr id="4" name="Content Placeholder 3" descr="Screen shot 2011-11-20 at 5.45.40 AM.png"/>
          <p:cNvPicPr>
            <a:picLocks noGrp="1" noChangeAspect="1"/>
          </p:cNvPicPr>
          <p:nvPr>
            <p:ph idx="1"/>
          </p:nvPr>
        </p:nvPicPr>
        <p:blipFill>
          <a:blip r:embed="rId2">
            <a:extLst>
              <a:ext uri="{28A0092B-C50C-407E-A947-70E740481C1C}">
                <a14:useLocalDpi xmlns:a14="http://schemas.microsoft.com/office/drawing/2010/main" val="0"/>
              </a:ext>
            </a:extLst>
          </a:blip>
          <a:srcRect t="-31493" b="-31493"/>
          <a:stretch>
            <a:fillRect/>
          </a:stretch>
        </p:blipFill>
        <p:spPr/>
      </p:pic>
    </p:spTree>
    <p:extLst>
      <p:ext uri="{BB962C8B-B14F-4D97-AF65-F5344CB8AC3E}">
        <p14:creationId xmlns:p14="http://schemas.microsoft.com/office/powerpoint/2010/main" val="2956500031"/>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AOP</a:t>
            </a:r>
            <a:endParaRPr lang="es-ES_tradnl" dirty="0"/>
          </a:p>
        </p:txBody>
      </p:sp>
      <p:pic>
        <p:nvPicPr>
          <p:cNvPr id="4" name="Content Placeholder 3" descr="Screen shot 2011-11-16 at 11.26.46 AM.png"/>
          <p:cNvPicPr>
            <a:picLocks noGrp="1" noChangeAspect="1"/>
          </p:cNvPicPr>
          <p:nvPr>
            <p:ph idx="1"/>
          </p:nvPr>
        </p:nvPicPr>
        <p:blipFill>
          <a:blip r:embed="rId2">
            <a:extLst>
              <a:ext uri="{28A0092B-C50C-407E-A947-70E740481C1C}">
                <a14:useLocalDpi xmlns:a14="http://schemas.microsoft.com/office/drawing/2010/main" val="0"/>
              </a:ext>
            </a:extLst>
          </a:blip>
          <a:srcRect t="-40898" b="-40898"/>
          <a:stretch>
            <a:fillRect/>
          </a:stretch>
        </p:blipFill>
        <p:spPr/>
      </p:pic>
    </p:spTree>
    <p:extLst>
      <p:ext uri="{BB962C8B-B14F-4D97-AF65-F5344CB8AC3E}">
        <p14:creationId xmlns:p14="http://schemas.microsoft.com/office/powerpoint/2010/main" val="378820195"/>
      </p:ext>
    </p:extLst>
  </p:cSld>
  <p:clrMapOvr>
    <a:masterClrMapping/>
  </p:clrMapOvr>
  <p:timing>
    <p:tnLst>
      <p:par>
        <p:cTn xmlns:p14="http://schemas.microsoft.com/office/powerpoint/2010/mai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Insertar Datos</a:t>
            </a:r>
            <a:endParaRPr lang="es-ES_tradnl" dirty="0"/>
          </a:p>
        </p:txBody>
      </p:sp>
      <p:pic>
        <p:nvPicPr>
          <p:cNvPr id="4" name="Content Placeholder 3" descr="Screen shot 2011-11-20 at 5.47.49 AM.png"/>
          <p:cNvPicPr>
            <a:picLocks noGrp="1" noChangeAspect="1"/>
          </p:cNvPicPr>
          <p:nvPr>
            <p:ph idx="1"/>
          </p:nvPr>
        </p:nvPicPr>
        <p:blipFill>
          <a:blip r:embed="rId2">
            <a:extLst>
              <a:ext uri="{28A0092B-C50C-407E-A947-70E740481C1C}">
                <a14:useLocalDpi xmlns:a14="http://schemas.microsoft.com/office/drawing/2010/main" val="0"/>
              </a:ext>
            </a:extLst>
          </a:blip>
          <a:srcRect t="3674" b="3674"/>
          <a:stretch>
            <a:fillRect/>
          </a:stretch>
        </p:blipFill>
        <p:spPr>
          <a:xfrm>
            <a:off x="1042988" y="2324100"/>
            <a:ext cx="6777037" cy="3508375"/>
          </a:xfrm>
        </p:spPr>
      </p:pic>
    </p:spTree>
    <p:extLst>
      <p:ext uri="{BB962C8B-B14F-4D97-AF65-F5344CB8AC3E}">
        <p14:creationId xmlns:p14="http://schemas.microsoft.com/office/powerpoint/2010/main" val="1434197703"/>
      </p:ext>
    </p:extLst>
  </p:cSld>
  <p:clrMapOvr>
    <a:masterClrMapping/>
  </p:clrMapOvr>
  <p:timing>
    <p:tnLst>
      <p:par>
        <p:cTn xmlns:p14="http://schemas.microsoft.com/office/powerpoint/2010/mai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Actualizar Datos</a:t>
            </a:r>
            <a:endParaRPr lang="es-ES_tradnl" dirty="0"/>
          </a:p>
        </p:txBody>
      </p:sp>
      <p:pic>
        <p:nvPicPr>
          <p:cNvPr id="4" name="Content Placeholder 3" descr="Screen shot 2011-11-20 at 5.50.34 AM.png"/>
          <p:cNvPicPr>
            <a:picLocks noGrp="1" noChangeAspect="1"/>
          </p:cNvPicPr>
          <p:nvPr>
            <p:ph idx="1"/>
          </p:nvPr>
        </p:nvPicPr>
        <p:blipFill>
          <a:blip r:embed="rId2">
            <a:extLst>
              <a:ext uri="{28A0092B-C50C-407E-A947-70E740481C1C}">
                <a14:useLocalDpi xmlns:a14="http://schemas.microsoft.com/office/drawing/2010/main" val="0"/>
              </a:ext>
            </a:extLst>
          </a:blip>
          <a:srcRect t="745" b="745"/>
          <a:stretch>
            <a:fillRect/>
          </a:stretch>
        </p:blipFill>
        <p:spPr/>
      </p:pic>
    </p:spTree>
    <p:extLst>
      <p:ext uri="{BB962C8B-B14F-4D97-AF65-F5344CB8AC3E}">
        <p14:creationId xmlns:p14="http://schemas.microsoft.com/office/powerpoint/2010/main" val="3658443341"/>
      </p:ext>
    </p:extLst>
  </p:cSld>
  <p:clrMapOvr>
    <a:masterClrMapping/>
  </p:clrMapOvr>
  <p:timing>
    <p:tnLst>
      <p:par>
        <p:cTn xmlns:p14="http://schemas.microsoft.com/office/powerpoint/2010/mai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Obtener Datos</a:t>
            </a:r>
            <a:endParaRPr lang="es-ES_tradnl" dirty="0"/>
          </a:p>
        </p:txBody>
      </p:sp>
      <p:pic>
        <p:nvPicPr>
          <p:cNvPr id="4" name="Content Placeholder 3" descr="Screen shot 2011-11-20 at 5.52.19 AM.png"/>
          <p:cNvPicPr>
            <a:picLocks noGrp="1" noChangeAspect="1"/>
          </p:cNvPicPr>
          <p:nvPr>
            <p:ph idx="1"/>
          </p:nvPr>
        </p:nvPicPr>
        <p:blipFill>
          <a:blip r:embed="rId2">
            <a:extLst>
              <a:ext uri="{28A0092B-C50C-407E-A947-70E740481C1C}">
                <a14:useLocalDpi xmlns:a14="http://schemas.microsoft.com/office/drawing/2010/main" val="0"/>
              </a:ext>
            </a:extLst>
          </a:blip>
          <a:srcRect l="-30074" r="-30074"/>
          <a:stretch>
            <a:fillRect/>
          </a:stretch>
        </p:blipFill>
        <p:spPr/>
      </p:pic>
    </p:spTree>
    <p:extLst>
      <p:ext uri="{BB962C8B-B14F-4D97-AF65-F5344CB8AC3E}">
        <p14:creationId xmlns:p14="http://schemas.microsoft.com/office/powerpoint/2010/main" val="684528276"/>
      </p:ext>
    </p:extLst>
  </p:cSld>
  <p:clrMapOvr>
    <a:masterClrMapping/>
  </p:clrMapOvr>
  <p:timing>
    <p:tnLst>
      <p:par>
        <p:cTn xmlns:p14="http://schemas.microsoft.com/office/powerpoint/2010/mai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Utilizando </a:t>
            </a:r>
            <a:r>
              <a:rPr lang="es-ES_tradnl" dirty="0" err="1" smtClean="0"/>
              <a:t>Templates</a:t>
            </a:r>
            <a:endParaRPr lang="es-ES_tradnl" dirty="0"/>
          </a:p>
        </p:txBody>
      </p:sp>
      <p:pic>
        <p:nvPicPr>
          <p:cNvPr id="4" name="Content Placeholder 3" descr="Screen shot 2011-11-20 at 5.57.23 AM.png"/>
          <p:cNvPicPr>
            <a:picLocks noGrp="1" noChangeAspect="1"/>
          </p:cNvPicPr>
          <p:nvPr>
            <p:ph idx="1"/>
          </p:nvPr>
        </p:nvPicPr>
        <p:blipFill>
          <a:blip r:embed="rId2">
            <a:extLst>
              <a:ext uri="{28A0092B-C50C-407E-A947-70E740481C1C}">
                <a14:useLocalDpi xmlns:a14="http://schemas.microsoft.com/office/drawing/2010/main" val="0"/>
              </a:ext>
            </a:extLst>
          </a:blip>
          <a:srcRect t="-187409" b="-187409"/>
          <a:stretch>
            <a:fillRect/>
          </a:stretch>
        </p:blipFill>
        <p:spPr/>
      </p:pic>
    </p:spTree>
    <p:extLst>
      <p:ext uri="{BB962C8B-B14F-4D97-AF65-F5344CB8AC3E}">
        <p14:creationId xmlns:p14="http://schemas.microsoft.com/office/powerpoint/2010/main" val="983026947"/>
      </p:ext>
    </p:extLst>
  </p:cSld>
  <p:clrMapOvr>
    <a:masterClrMapping/>
  </p:clrMapOvr>
  <p:timing>
    <p:tnLst>
      <p:par>
        <p:cTn xmlns:p14="http://schemas.microsoft.com/office/powerpoint/2010/mai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Utilizando </a:t>
            </a:r>
            <a:r>
              <a:rPr lang="es-ES_tradnl" dirty="0" err="1" smtClean="0"/>
              <a:t>Templates</a:t>
            </a:r>
            <a:endParaRPr lang="es-ES_tradnl" dirty="0"/>
          </a:p>
        </p:txBody>
      </p:sp>
      <p:pic>
        <p:nvPicPr>
          <p:cNvPr id="5" name="Content Placeholder 4" descr="Screen shot 2011-11-20 at 5.57.36 AM.png"/>
          <p:cNvPicPr>
            <a:picLocks noGrp="1" noChangeAspect="1"/>
          </p:cNvPicPr>
          <p:nvPr>
            <p:ph sz="quarter" idx="13"/>
          </p:nvPr>
        </p:nvPicPr>
        <p:blipFill>
          <a:blip r:embed="rId2">
            <a:extLst>
              <a:ext uri="{28A0092B-C50C-407E-A947-70E740481C1C}">
                <a14:useLocalDpi xmlns:a14="http://schemas.microsoft.com/office/drawing/2010/main" val="0"/>
              </a:ext>
            </a:extLst>
          </a:blip>
          <a:srcRect t="-9704" b="-9704"/>
          <a:stretch>
            <a:fillRect/>
          </a:stretch>
        </p:blipFill>
        <p:spPr>
          <a:xfrm>
            <a:off x="1042416" y="2313432"/>
            <a:ext cx="7022592" cy="1740618"/>
          </a:xfrm>
        </p:spPr>
      </p:pic>
      <p:pic>
        <p:nvPicPr>
          <p:cNvPr id="6" name="Content Placeholder 5" descr="Screen shot 2011-11-20 at 5.57.56 AM.png"/>
          <p:cNvPicPr>
            <a:picLocks noGrp="1" noChangeAspect="1"/>
          </p:cNvPicPr>
          <p:nvPr>
            <p:ph sz="quarter" idx="14"/>
          </p:nvPr>
        </p:nvPicPr>
        <p:blipFill>
          <a:blip r:embed="rId3">
            <a:extLst>
              <a:ext uri="{28A0092B-C50C-407E-A947-70E740481C1C}">
                <a14:useLocalDpi xmlns:a14="http://schemas.microsoft.com/office/drawing/2010/main" val="0"/>
              </a:ext>
            </a:extLst>
          </a:blip>
          <a:srcRect t="-63628" b="-63628"/>
          <a:stretch>
            <a:fillRect/>
          </a:stretch>
        </p:blipFill>
        <p:spPr>
          <a:xfrm>
            <a:off x="1042416" y="4054049"/>
            <a:ext cx="7022592" cy="1752389"/>
          </a:xfrm>
        </p:spPr>
      </p:pic>
    </p:spTree>
    <p:extLst>
      <p:ext uri="{BB962C8B-B14F-4D97-AF65-F5344CB8AC3E}">
        <p14:creationId xmlns:p14="http://schemas.microsoft.com/office/powerpoint/2010/main" val="73970881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s-ES_tradnl" dirty="0" smtClean="0"/>
              <a:t>Insertar Datos</a:t>
            </a:r>
            <a:endParaRPr lang="es-ES_tradnl" dirty="0"/>
          </a:p>
        </p:txBody>
      </p:sp>
      <p:pic>
        <p:nvPicPr>
          <p:cNvPr id="7" name="Content Placeholder 6" descr="Screen shot 2011-11-20 at 5.59.10 AM.png"/>
          <p:cNvPicPr>
            <a:picLocks noGrp="1" noChangeAspect="1"/>
          </p:cNvPicPr>
          <p:nvPr>
            <p:ph idx="1"/>
          </p:nvPr>
        </p:nvPicPr>
        <p:blipFill>
          <a:blip r:embed="rId2">
            <a:extLst>
              <a:ext uri="{28A0092B-C50C-407E-A947-70E740481C1C}">
                <a14:useLocalDpi xmlns:a14="http://schemas.microsoft.com/office/drawing/2010/main" val="0"/>
              </a:ext>
            </a:extLst>
          </a:blip>
          <a:srcRect t="-47942" b="-47942"/>
          <a:stretch>
            <a:fillRect/>
          </a:stretch>
        </p:blipFill>
        <p:spPr/>
      </p:pic>
    </p:spTree>
    <p:extLst>
      <p:ext uri="{BB962C8B-B14F-4D97-AF65-F5344CB8AC3E}">
        <p14:creationId xmlns:p14="http://schemas.microsoft.com/office/powerpoint/2010/main" val="4153231271"/>
      </p:ext>
    </p:extLst>
  </p:cSld>
  <p:clrMapOvr>
    <a:masterClrMapping/>
  </p:clrMapOvr>
  <p:timing>
    <p:tnLst>
      <p:par>
        <p:cTn xmlns:p14="http://schemas.microsoft.com/office/powerpoint/2010/mai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Obtener Datos</a:t>
            </a:r>
            <a:endParaRPr lang="es-ES_tradnl" dirty="0"/>
          </a:p>
        </p:txBody>
      </p:sp>
      <p:pic>
        <p:nvPicPr>
          <p:cNvPr id="4" name="Content Placeholder 3" descr="Screen shot 2011-11-20 at 5.59.29 AM.png"/>
          <p:cNvPicPr>
            <a:picLocks noGrp="1" noChangeAspect="1"/>
          </p:cNvPicPr>
          <p:nvPr>
            <p:ph idx="1"/>
          </p:nvPr>
        </p:nvPicPr>
        <p:blipFill>
          <a:blip r:embed="rId2">
            <a:extLst>
              <a:ext uri="{28A0092B-C50C-407E-A947-70E740481C1C}">
                <a14:useLocalDpi xmlns:a14="http://schemas.microsoft.com/office/drawing/2010/main" val="0"/>
              </a:ext>
            </a:extLst>
          </a:blip>
          <a:srcRect t="-4115" b="-4115"/>
          <a:stretch>
            <a:fillRect/>
          </a:stretch>
        </p:blipFill>
        <p:spPr/>
      </p:pic>
    </p:spTree>
    <p:extLst>
      <p:ext uri="{BB962C8B-B14F-4D97-AF65-F5344CB8AC3E}">
        <p14:creationId xmlns:p14="http://schemas.microsoft.com/office/powerpoint/2010/main" val="2010092630"/>
      </p:ext>
    </p:extLst>
  </p:cSld>
  <p:clrMapOvr>
    <a:masterClrMapping/>
  </p:clrMapOvr>
  <p:timing>
    <p:tnLst>
      <p:par>
        <p:cTn xmlns:p14="http://schemas.microsoft.com/office/powerpoint/2010/mai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s-ES_tradnl" dirty="0" smtClean="0"/>
              <a:t>Uso de parámetros con nombre</a:t>
            </a:r>
            <a:endParaRPr lang="es-ES_tradnl" dirty="0"/>
          </a:p>
        </p:txBody>
      </p:sp>
      <p:pic>
        <p:nvPicPr>
          <p:cNvPr id="8" name="Content Placeholder 7" descr="Screen shot 2011-11-20 at 5.59.48 AM.png"/>
          <p:cNvPicPr>
            <a:picLocks noGrp="1" noChangeAspect="1"/>
          </p:cNvPicPr>
          <p:nvPr>
            <p:ph sz="quarter" idx="13"/>
          </p:nvPr>
        </p:nvPicPr>
        <p:blipFill>
          <a:blip r:embed="rId2">
            <a:extLst>
              <a:ext uri="{28A0092B-C50C-407E-A947-70E740481C1C}">
                <a14:useLocalDpi xmlns:a14="http://schemas.microsoft.com/office/drawing/2010/main" val="0"/>
              </a:ext>
            </a:extLst>
          </a:blip>
          <a:srcRect t="-59013" b="-59013"/>
          <a:stretch>
            <a:fillRect/>
          </a:stretch>
        </p:blipFill>
        <p:spPr>
          <a:xfrm>
            <a:off x="1042416" y="2313433"/>
            <a:ext cx="7025818" cy="1447554"/>
          </a:xfrm>
        </p:spPr>
      </p:pic>
      <p:pic>
        <p:nvPicPr>
          <p:cNvPr id="9" name="Content Placeholder 8" descr="Screen shot 2011-11-20 at 6.00.02 AM.png"/>
          <p:cNvPicPr>
            <a:picLocks noGrp="1" noChangeAspect="1"/>
          </p:cNvPicPr>
          <p:nvPr>
            <p:ph sz="quarter" idx="14"/>
          </p:nvPr>
        </p:nvPicPr>
        <p:blipFill>
          <a:blip r:embed="rId3">
            <a:extLst>
              <a:ext uri="{28A0092B-C50C-407E-A947-70E740481C1C}">
                <a14:useLocalDpi xmlns:a14="http://schemas.microsoft.com/office/drawing/2010/main" val="0"/>
              </a:ext>
            </a:extLst>
          </a:blip>
          <a:srcRect t="-9985" b="-9985"/>
          <a:stretch>
            <a:fillRect/>
          </a:stretch>
        </p:blipFill>
        <p:spPr>
          <a:xfrm>
            <a:off x="1042416" y="3760987"/>
            <a:ext cx="7022592" cy="2045452"/>
          </a:xfrm>
        </p:spPr>
      </p:pic>
    </p:spTree>
    <p:extLst>
      <p:ext uri="{BB962C8B-B14F-4D97-AF65-F5344CB8AC3E}">
        <p14:creationId xmlns:p14="http://schemas.microsoft.com/office/powerpoint/2010/main" val="382931528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randombar(horizontal)">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s-ES_tradnl" dirty="0" smtClean="0"/>
              <a:t>Extender las clases de soporte</a:t>
            </a:r>
            <a:endParaRPr lang="es-ES_tradnl" dirty="0"/>
          </a:p>
        </p:txBody>
      </p:sp>
      <p:pic>
        <p:nvPicPr>
          <p:cNvPr id="5" name="Content Placeholder 4" descr="Screen shot 2011-11-20 at 6.09.36 AM.png"/>
          <p:cNvPicPr>
            <a:picLocks noGrp="1" noChangeAspect="1"/>
          </p:cNvPicPr>
          <p:nvPr>
            <p:ph sz="quarter" idx="13"/>
          </p:nvPr>
        </p:nvPicPr>
        <p:blipFill>
          <a:blip r:embed="rId2">
            <a:extLst>
              <a:ext uri="{28A0092B-C50C-407E-A947-70E740481C1C}">
                <a14:useLocalDpi xmlns:a14="http://schemas.microsoft.com/office/drawing/2010/main" val="0"/>
              </a:ext>
            </a:extLst>
          </a:blip>
          <a:srcRect t="-18953" b="-18953"/>
          <a:stretch>
            <a:fillRect/>
          </a:stretch>
        </p:blipFill>
        <p:spPr>
          <a:xfrm>
            <a:off x="1042988" y="2312988"/>
            <a:ext cx="7021512" cy="1314450"/>
          </a:xfrm>
        </p:spPr>
      </p:pic>
      <p:pic>
        <p:nvPicPr>
          <p:cNvPr id="6" name="Content Placeholder 5" descr="Screen shot 2011-11-20 at 6.09.46 AM.png"/>
          <p:cNvPicPr>
            <a:picLocks noGrp="1" noChangeAspect="1"/>
          </p:cNvPicPr>
          <p:nvPr>
            <p:ph sz="quarter" idx="14"/>
          </p:nvPr>
        </p:nvPicPr>
        <p:blipFill>
          <a:blip r:embed="rId3">
            <a:extLst>
              <a:ext uri="{28A0092B-C50C-407E-A947-70E740481C1C}">
                <a14:useLocalDpi xmlns:a14="http://schemas.microsoft.com/office/drawing/2010/main" val="0"/>
              </a:ext>
            </a:extLst>
          </a:blip>
          <a:srcRect t="-6575" b="-6575"/>
          <a:stretch>
            <a:fillRect/>
          </a:stretch>
        </p:blipFill>
        <p:spPr>
          <a:xfrm>
            <a:off x="1043490" y="3626665"/>
            <a:ext cx="7021518" cy="2179774"/>
          </a:xfrm>
        </p:spPr>
      </p:pic>
    </p:spTree>
    <p:extLst>
      <p:ext uri="{BB962C8B-B14F-4D97-AF65-F5344CB8AC3E}">
        <p14:creationId xmlns:p14="http://schemas.microsoft.com/office/powerpoint/2010/main" val="124039388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s-ES_tradnl" dirty="0" smtClean="0"/>
              <a:t>Extender las clases de soporte</a:t>
            </a:r>
            <a:endParaRPr lang="es-ES_tradnl" dirty="0"/>
          </a:p>
        </p:txBody>
      </p:sp>
      <p:pic>
        <p:nvPicPr>
          <p:cNvPr id="5" name="Content Placeholder 4" descr="Screen shot 2011-11-20 at 6.09.58 AM.png"/>
          <p:cNvPicPr>
            <a:picLocks noGrp="1" noChangeAspect="1"/>
          </p:cNvPicPr>
          <p:nvPr>
            <p:ph sz="quarter" idx="13"/>
          </p:nvPr>
        </p:nvPicPr>
        <p:blipFill>
          <a:blip r:embed="rId2">
            <a:extLst>
              <a:ext uri="{28A0092B-C50C-407E-A947-70E740481C1C}">
                <a14:useLocalDpi xmlns:a14="http://schemas.microsoft.com/office/drawing/2010/main" val="0"/>
              </a:ext>
            </a:extLst>
          </a:blip>
          <a:srcRect t="-53026" b="-53026"/>
          <a:stretch>
            <a:fillRect/>
          </a:stretch>
        </p:blipFill>
        <p:spPr>
          <a:xfrm>
            <a:off x="1042416" y="2313432"/>
            <a:ext cx="7022592" cy="1740618"/>
          </a:xfrm>
        </p:spPr>
      </p:pic>
      <p:pic>
        <p:nvPicPr>
          <p:cNvPr id="6" name="Content Placeholder 5" descr="Screen shot 2011-11-20 at 6.10.08 AM.png"/>
          <p:cNvPicPr>
            <a:picLocks noGrp="1" noChangeAspect="1"/>
          </p:cNvPicPr>
          <p:nvPr>
            <p:ph sz="quarter" idx="14"/>
          </p:nvPr>
        </p:nvPicPr>
        <p:blipFill>
          <a:blip r:embed="rId3">
            <a:extLst>
              <a:ext uri="{28A0092B-C50C-407E-A947-70E740481C1C}">
                <a14:useLocalDpi xmlns:a14="http://schemas.microsoft.com/office/drawing/2010/main" val="0"/>
              </a:ext>
            </a:extLst>
          </a:blip>
          <a:srcRect t="-47376" b="-47376"/>
          <a:stretch>
            <a:fillRect/>
          </a:stretch>
        </p:blipFill>
        <p:spPr>
          <a:xfrm>
            <a:off x="1042416" y="4054049"/>
            <a:ext cx="7022592" cy="1752389"/>
          </a:xfrm>
        </p:spPr>
      </p:pic>
    </p:spTree>
    <p:extLst>
      <p:ext uri="{BB962C8B-B14F-4D97-AF65-F5344CB8AC3E}">
        <p14:creationId xmlns:p14="http://schemas.microsoft.com/office/powerpoint/2010/main" val="409496991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¿Solución?</a:t>
            </a:r>
            <a:endParaRPr lang="es-ES_tradnl" dirty="0"/>
          </a:p>
        </p:txBody>
      </p:sp>
      <p:pic>
        <p:nvPicPr>
          <p:cNvPr id="4" name="Content Placeholder 3" descr="Screen shot 2011-11-16 at 11.29.41 AM.png"/>
          <p:cNvPicPr>
            <a:picLocks noGrp="1" noChangeAspect="1"/>
          </p:cNvPicPr>
          <p:nvPr>
            <p:ph idx="1"/>
          </p:nvPr>
        </p:nvPicPr>
        <p:blipFill>
          <a:blip r:embed="rId2">
            <a:extLst>
              <a:ext uri="{28A0092B-C50C-407E-A947-70E740481C1C}">
                <a14:useLocalDpi xmlns:a14="http://schemas.microsoft.com/office/drawing/2010/main" val="0"/>
              </a:ext>
            </a:extLst>
          </a:blip>
          <a:srcRect t="-11037" b="-11037"/>
          <a:stretch>
            <a:fillRect/>
          </a:stretch>
        </p:blipFill>
        <p:spPr/>
      </p:pic>
    </p:spTree>
    <p:extLst>
      <p:ext uri="{BB962C8B-B14F-4D97-AF65-F5344CB8AC3E}">
        <p14:creationId xmlns:p14="http://schemas.microsoft.com/office/powerpoint/2010/main" val="3200944506"/>
      </p:ext>
    </p:extLst>
  </p:cSld>
  <p:clrMapOvr>
    <a:masterClrMapping/>
  </p:clrMapOvr>
  <p:timing>
    <p:tnLst>
      <p:par>
        <p:cTn xmlns:p14="http://schemas.microsoft.com/office/powerpoint/2010/mai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s-ES_tradnl" dirty="0" smtClean="0"/>
              <a:t>Ejemplo</a:t>
            </a:r>
            <a:endParaRPr lang="es-ES_tradnl" dirty="0"/>
          </a:p>
        </p:txBody>
      </p:sp>
    </p:spTree>
    <p:extLst>
      <p:ext uri="{BB962C8B-B14F-4D97-AF65-F5344CB8AC3E}">
        <p14:creationId xmlns:p14="http://schemas.microsoft.com/office/powerpoint/2010/main" val="3940277807"/>
      </p:ext>
    </p:extLst>
  </p:cSld>
  <p:clrMapOvr>
    <a:masterClrMapping/>
  </p:clrMapOvr>
  <p:timing>
    <p:tnLst>
      <p:par>
        <p:cTn xmlns:p14="http://schemas.microsoft.com/office/powerpoint/2010/mai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s-ES_tradnl" dirty="0" smtClean="0"/>
              <a:t>Ejercicio</a:t>
            </a:r>
            <a:endParaRPr lang="es-ES_tradnl" dirty="0"/>
          </a:p>
        </p:txBody>
      </p:sp>
      <p:sp>
        <p:nvSpPr>
          <p:cNvPr id="6" name="Content Placeholder 5"/>
          <p:cNvSpPr>
            <a:spLocks noGrp="1"/>
          </p:cNvSpPr>
          <p:nvPr>
            <p:ph idx="1"/>
          </p:nvPr>
        </p:nvSpPr>
        <p:spPr/>
        <p:txBody>
          <a:bodyPr/>
          <a:lstStyle/>
          <a:p>
            <a:r>
              <a:rPr lang="es-ES_tradnl" dirty="0" smtClean="0"/>
              <a:t>Implementar Lote con una plantilla de acceso a Datos</a:t>
            </a:r>
            <a:endParaRPr lang="es-ES_tradnl" dirty="0"/>
          </a:p>
        </p:txBody>
      </p:sp>
    </p:spTree>
    <p:extLst>
      <p:ext uri="{BB962C8B-B14F-4D97-AF65-F5344CB8AC3E}">
        <p14:creationId xmlns:p14="http://schemas.microsoft.com/office/powerpoint/2010/main" val="3165794764"/>
      </p:ext>
    </p:extLst>
  </p:cSld>
  <p:clrMapOvr>
    <a:masterClrMapping/>
  </p:clrMapOvr>
  <p:timing>
    <p:tnLst>
      <p:par>
        <p:cTn xmlns:p14="http://schemas.microsoft.com/office/powerpoint/2010/mai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s-ES_tradnl" dirty="0" smtClean="0"/>
              <a:t>Spring ORM</a:t>
            </a:r>
            <a:endParaRPr lang="es-ES_tradnl" dirty="0"/>
          </a:p>
        </p:txBody>
      </p:sp>
      <p:sp>
        <p:nvSpPr>
          <p:cNvPr id="6" name="Content Placeholder 5"/>
          <p:cNvSpPr>
            <a:spLocks noGrp="1"/>
          </p:cNvSpPr>
          <p:nvPr>
            <p:ph idx="1"/>
          </p:nvPr>
        </p:nvSpPr>
        <p:spPr/>
        <p:txBody>
          <a:bodyPr>
            <a:normAutofit fontScale="92500" lnSpcReduction="20000"/>
          </a:bodyPr>
          <a:lstStyle/>
          <a:p>
            <a:r>
              <a:rPr lang="es-ES_tradnl" dirty="0" smtClean="0"/>
              <a:t>Conforme tu aplicación, tu modelo de datos va creciendo y haciéndose más complicado. Se requieren de más cosas de mi conexión a BD. Requiero:</a:t>
            </a:r>
          </a:p>
          <a:p>
            <a:pPr lvl="1"/>
            <a:r>
              <a:rPr lang="es-ES_tradnl" b="1" i="1" dirty="0" err="1" smtClean="0"/>
              <a:t>Lazy</a:t>
            </a:r>
            <a:r>
              <a:rPr lang="es-ES_tradnl" b="1" i="1" dirty="0" smtClean="0"/>
              <a:t> </a:t>
            </a:r>
            <a:r>
              <a:rPr lang="es-ES_tradnl" b="1" i="1" dirty="0" err="1" smtClean="0"/>
              <a:t>loading</a:t>
            </a:r>
            <a:r>
              <a:rPr lang="es-ES_tradnl" dirty="0" smtClean="0"/>
              <a:t>: Cuando necesito listas de datos, no requiero los hijos relacionados con cada objeto de la lista, sólo requiero su nombre.</a:t>
            </a:r>
          </a:p>
          <a:p>
            <a:pPr lvl="1"/>
            <a:r>
              <a:rPr lang="es-ES_tradnl" b="1" i="1" dirty="0" err="1" smtClean="0"/>
              <a:t>Eager</a:t>
            </a:r>
            <a:r>
              <a:rPr lang="es-ES_tradnl" b="1" i="1" dirty="0" smtClean="0"/>
              <a:t> </a:t>
            </a:r>
            <a:r>
              <a:rPr lang="es-ES_tradnl" b="1" i="1" dirty="0" err="1" smtClean="0"/>
              <a:t>fetching</a:t>
            </a:r>
            <a:r>
              <a:rPr lang="es-ES_tradnl" dirty="0" smtClean="0"/>
              <a:t>: Lo opuesto de </a:t>
            </a:r>
            <a:r>
              <a:rPr lang="es-ES_tradnl" i="1" dirty="0" err="1" smtClean="0"/>
              <a:t>lazy</a:t>
            </a:r>
            <a:r>
              <a:rPr lang="es-ES_tradnl" i="1" dirty="0" smtClean="0"/>
              <a:t> </a:t>
            </a:r>
            <a:r>
              <a:rPr lang="es-ES_tradnl" i="1" dirty="0" err="1" smtClean="0"/>
              <a:t>loading</a:t>
            </a:r>
            <a:r>
              <a:rPr lang="es-ES_tradnl" dirty="0" smtClean="0"/>
              <a:t>. Cuando pido un objeto lo quiero con todas sus relaciones inicializadas.</a:t>
            </a:r>
          </a:p>
          <a:p>
            <a:pPr lvl="1"/>
            <a:r>
              <a:rPr lang="es-ES_tradnl" b="1" i="1" dirty="0" err="1" smtClean="0"/>
              <a:t>Cascading</a:t>
            </a:r>
            <a:r>
              <a:rPr lang="es-ES_tradnl" dirty="0" smtClean="0"/>
              <a:t>: Algunas veces cuando actualizo una tabla, varias deben actualizarse.</a:t>
            </a:r>
            <a:endParaRPr lang="es-ES_tradnl" dirty="0"/>
          </a:p>
        </p:txBody>
      </p:sp>
    </p:spTree>
    <p:extLst>
      <p:ext uri="{BB962C8B-B14F-4D97-AF65-F5344CB8AC3E}">
        <p14:creationId xmlns:p14="http://schemas.microsoft.com/office/powerpoint/2010/main" val="343672958"/>
      </p:ext>
    </p:extLst>
  </p:cSld>
  <p:clrMapOvr>
    <a:masterClrMapping/>
  </p:clrMapOvr>
  <p:timing>
    <p:tnLst>
      <p:par>
        <p:cTn xmlns:p14="http://schemas.microsoft.com/office/powerpoint/2010/mai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Spring ORM</a:t>
            </a:r>
            <a:endParaRPr lang="es-ES_tradnl" dirty="0"/>
          </a:p>
        </p:txBody>
      </p:sp>
      <p:sp>
        <p:nvSpPr>
          <p:cNvPr id="3" name="Content Placeholder 2"/>
          <p:cNvSpPr>
            <a:spLocks noGrp="1"/>
          </p:cNvSpPr>
          <p:nvPr>
            <p:ph idx="1"/>
          </p:nvPr>
        </p:nvSpPr>
        <p:spPr/>
        <p:txBody>
          <a:bodyPr/>
          <a:lstStyle/>
          <a:p>
            <a:r>
              <a:rPr lang="es-ES_tradnl" dirty="0" smtClean="0"/>
              <a:t>Soporte integral de las transacciones declarativas de Spring</a:t>
            </a:r>
          </a:p>
          <a:p>
            <a:r>
              <a:rPr lang="es-ES_tradnl" dirty="0" smtClean="0"/>
              <a:t>Manejo de excepciones transparente</a:t>
            </a:r>
          </a:p>
          <a:p>
            <a:r>
              <a:rPr lang="es-ES_tradnl" dirty="0" smtClean="0"/>
              <a:t>Plantillas ligeras y </a:t>
            </a:r>
            <a:r>
              <a:rPr lang="es-ES_tradnl" i="1" dirty="0" err="1" smtClean="0"/>
              <a:t>thread-safe</a:t>
            </a:r>
            <a:endParaRPr lang="es-ES_tradnl" dirty="0" smtClean="0"/>
          </a:p>
          <a:p>
            <a:r>
              <a:rPr lang="es-ES_tradnl" dirty="0" smtClean="0"/>
              <a:t>Clases de soporte para el acceso a datos</a:t>
            </a:r>
          </a:p>
          <a:p>
            <a:r>
              <a:rPr lang="es-ES_tradnl" dirty="0" smtClean="0"/>
              <a:t>Administración de recursos</a:t>
            </a:r>
            <a:endParaRPr lang="es-ES_tradnl" dirty="0"/>
          </a:p>
        </p:txBody>
      </p:sp>
    </p:spTree>
    <p:extLst>
      <p:ext uri="{BB962C8B-B14F-4D97-AF65-F5344CB8AC3E}">
        <p14:creationId xmlns:p14="http://schemas.microsoft.com/office/powerpoint/2010/main" val="2109044796"/>
      </p:ext>
    </p:extLst>
  </p:cSld>
  <p:clrMapOvr>
    <a:masterClrMapping/>
  </p:clrMapOvr>
  <p:timing>
    <p:tnLst>
      <p:par>
        <p:cTn xmlns:p14="http://schemas.microsoft.com/office/powerpoint/2010/mai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Hibernate</a:t>
            </a:r>
            <a:endParaRPr lang="es-ES_tradnl" dirty="0"/>
          </a:p>
        </p:txBody>
      </p:sp>
      <p:pic>
        <p:nvPicPr>
          <p:cNvPr id="4" name="Content Placeholder 3" descr="Screen shot 2011-11-20 at 6.30.20 AM.png"/>
          <p:cNvPicPr>
            <a:picLocks noGrp="1" noChangeAspect="1"/>
          </p:cNvPicPr>
          <p:nvPr>
            <p:ph idx="1"/>
          </p:nvPr>
        </p:nvPicPr>
        <p:blipFill>
          <a:blip r:embed="rId2">
            <a:extLst>
              <a:ext uri="{28A0092B-C50C-407E-A947-70E740481C1C}">
                <a14:useLocalDpi xmlns:a14="http://schemas.microsoft.com/office/drawing/2010/main" val="0"/>
              </a:ext>
            </a:extLst>
          </a:blip>
          <a:srcRect t="-73326" b="-73326"/>
          <a:stretch>
            <a:fillRect/>
          </a:stretch>
        </p:blipFill>
        <p:spPr/>
      </p:pic>
    </p:spTree>
    <p:extLst>
      <p:ext uri="{BB962C8B-B14F-4D97-AF65-F5344CB8AC3E}">
        <p14:creationId xmlns:p14="http://schemas.microsoft.com/office/powerpoint/2010/main" val="2216168596"/>
      </p:ext>
    </p:extLst>
  </p:cSld>
  <p:clrMapOvr>
    <a:masterClrMapping/>
  </p:clrMapOvr>
  <p:timing>
    <p:tnLst>
      <p:par>
        <p:cTn xmlns:p14="http://schemas.microsoft.com/office/powerpoint/2010/mai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Hibernate</a:t>
            </a:r>
            <a:endParaRPr lang="es-ES_tradnl" dirty="0"/>
          </a:p>
        </p:txBody>
      </p:sp>
      <p:pic>
        <p:nvPicPr>
          <p:cNvPr id="4" name="Content Placeholder 3" descr="Screen shot 2011-11-20 at 6.33.29 AM.png"/>
          <p:cNvPicPr>
            <a:picLocks noGrp="1" noChangeAspect="1"/>
          </p:cNvPicPr>
          <p:nvPr>
            <p:ph idx="1"/>
          </p:nvPr>
        </p:nvPicPr>
        <p:blipFill>
          <a:blip r:embed="rId2">
            <a:extLst>
              <a:ext uri="{28A0092B-C50C-407E-A947-70E740481C1C}">
                <a14:useLocalDpi xmlns:a14="http://schemas.microsoft.com/office/drawing/2010/main" val="0"/>
              </a:ext>
            </a:extLst>
          </a:blip>
          <a:srcRect t="-103019" b="-103019"/>
          <a:stretch>
            <a:fillRect/>
          </a:stretch>
        </p:blipFill>
        <p:spPr/>
      </p:pic>
    </p:spTree>
    <p:extLst>
      <p:ext uri="{BB962C8B-B14F-4D97-AF65-F5344CB8AC3E}">
        <p14:creationId xmlns:p14="http://schemas.microsoft.com/office/powerpoint/2010/main" val="3370363113"/>
      </p:ext>
    </p:extLst>
  </p:cSld>
  <p:clrMapOvr>
    <a:masterClrMapping/>
  </p:clrMapOvr>
  <p:timing>
    <p:tnLst>
      <p:par>
        <p:cTn xmlns:p14="http://schemas.microsoft.com/office/powerpoint/2010/mai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Hibernate</a:t>
            </a:r>
            <a:endParaRPr lang="es-ES_tradnl" dirty="0"/>
          </a:p>
        </p:txBody>
      </p:sp>
      <p:pic>
        <p:nvPicPr>
          <p:cNvPr id="4" name="Content Placeholder 3" descr="Screen shot 2011-11-20 at 6.35.26 AM.png"/>
          <p:cNvPicPr>
            <a:picLocks noGrp="1" noChangeAspect="1"/>
          </p:cNvPicPr>
          <p:nvPr>
            <p:ph idx="1"/>
          </p:nvPr>
        </p:nvPicPr>
        <p:blipFill>
          <a:blip r:embed="rId2">
            <a:extLst>
              <a:ext uri="{28A0092B-C50C-407E-A947-70E740481C1C}">
                <a14:useLocalDpi xmlns:a14="http://schemas.microsoft.com/office/drawing/2010/main" val="0"/>
              </a:ext>
            </a:extLst>
          </a:blip>
          <a:srcRect l="-31983" r="-31983"/>
          <a:stretch>
            <a:fillRect/>
          </a:stretch>
        </p:blipFill>
        <p:spPr/>
      </p:pic>
    </p:spTree>
    <p:extLst>
      <p:ext uri="{BB962C8B-B14F-4D97-AF65-F5344CB8AC3E}">
        <p14:creationId xmlns:p14="http://schemas.microsoft.com/office/powerpoint/2010/main" val="2495956914"/>
      </p:ext>
    </p:extLst>
  </p:cSld>
  <p:clrMapOvr>
    <a:masterClrMapping/>
  </p:clrMapOvr>
  <p:timing>
    <p:tnLst>
      <p:par>
        <p:cTn xmlns:p14="http://schemas.microsoft.com/office/powerpoint/2010/mai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Hibernate</a:t>
            </a:r>
            <a:endParaRPr lang="es-ES_tradnl" dirty="0"/>
          </a:p>
        </p:txBody>
      </p:sp>
      <p:pic>
        <p:nvPicPr>
          <p:cNvPr id="4" name="Content Placeholder 3" descr="Screen shot 2011-11-20 at 6.38.12 AM.png"/>
          <p:cNvPicPr>
            <a:picLocks noGrp="1" noChangeAspect="1"/>
          </p:cNvPicPr>
          <p:nvPr>
            <p:ph idx="1"/>
          </p:nvPr>
        </p:nvPicPr>
        <p:blipFill>
          <a:blip r:embed="rId2">
            <a:extLst>
              <a:ext uri="{28A0092B-C50C-407E-A947-70E740481C1C}">
                <a14:useLocalDpi xmlns:a14="http://schemas.microsoft.com/office/drawing/2010/main" val="0"/>
              </a:ext>
            </a:extLst>
          </a:blip>
          <a:srcRect t="-292753" b="-292753"/>
          <a:stretch>
            <a:fillRect/>
          </a:stretch>
        </p:blipFill>
        <p:spPr/>
      </p:pic>
    </p:spTree>
    <p:extLst>
      <p:ext uri="{BB962C8B-B14F-4D97-AF65-F5344CB8AC3E}">
        <p14:creationId xmlns:p14="http://schemas.microsoft.com/office/powerpoint/2010/main" val="817958973"/>
      </p:ext>
    </p:extLst>
  </p:cSld>
  <p:clrMapOvr>
    <a:masterClrMapping/>
  </p:clrMapOvr>
  <p:timing>
    <p:tnLst>
      <p:par>
        <p:cTn xmlns:p14="http://schemas.microsoft.com/office/powerpoint/2010/mai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s-ES_tradnl" dirty="0" smtClean="0"/>
              <a:t>Ejemplo</a:t>
            </a:r>
            <a:endParaRPr lang="es-ES_tradnl" dirty="0"/>
          </a:p>
        </p:txBody>
      </p:sp>
    </p:spTree>
    <p:extLst>
      <p:ext uri="{BB962C8B-B14F-4D97-AF65-F5344CB8AC3E}">
        <p14:creationId xmlns:p14="http://schemas.microsoft.com/office/powerpoint/2010/main" val="1453194987"/>
      </p:ext>
    </p:extLst>
  </p:cSld>
  <p:clrMapOvr>
    <a:masterClrMapping/>
  </p:clrMapOvr>
  <p:timing>
    <p:tnLst>
      <p:par>
        <p:cTn xmlns:p14="http://schemas.microsoft.com/office/powerpoint/2010/mai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Ejercicio</a:t>
            </a:r>
            <a:endParaRPr lang="es-ES_tradnl" dirty="0"/>
          </a:p>
        </p:txBody>
      </p:sp>
      <p:sp>
        <p:nvSpPr>
          <p:cNvPr id="3" name="Content Placeholder 2"/>
          <p:cNvSpPr>
            <a:spLocks noGrp="1"/>
          </p:cNvSpPr>
          <p:nvPr>
            <p:ph idx="1"/>
          </p:nvPr>
        </p:nvSpPr>
        <p:spPr/>
        <p:txBody>
          <a:bodyPr/>
          <a:lstStyle/>
          <a:p>
            <a:r>
              <a:rPr lang="es-ES_tradnl" dirty="0" smtClean="0"/>
              <a:t>Implementar Lote con Hibernate</a:t>
            </a:r>
            <a:endParaRPr lang="es-ES_tradnl" dirty="0"/>
          </a:p>
        </p:txBody>
      </p:sp>
    </p:spTree>
    <p:extLst>
      <p:ext uri="{BB962C8B-B14F-4D97-AF65-F5344CB8AC3E}">
        <p14:creationId xmlns:p14="http://schemas.microsoft.com/office/powerpoint/2010/main" val="325762538"/>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Utilizando AOP</a:t>
            </a:r>
            <a:endParaRPr lang="es-ES_tradnl" dirty="0"/>
          </a:p>
        </p:txBody>
      </p:sp>
      <p:pic>
        <p:nvPicPr>
          <p:cNvPr id="5" name="Content Placeholder 4" descr="Screen shot 2011-11-16 at 11.38.49 AM.png"/>
          <p:cNvPicPr>
            <a:picLocks noGrp="1" noChangeAspect="1"/>
          </p:cNvPicPr>
          <p:nvPr>
            <p:ph idx="1"/>
          </p:nvPr>
        </p:nvPicPr>
        <p:blipFill>
          <a:blip r:embed="rId3">
            <a:extLst>
              <a:ext uri="{28A0092B-C50C-407E-A947-70E740481C1C}">
                <a14:useLocalDpi xmlns:a14="http://schemas.microsoft.com/office/drawing/2010/main" val="0"/>
              </a:ext>
            </a:extLst>
          </a:blip>
          <a:srcRect t="-3793" b="-3793"/>
          <a:stretch>
            <a:fillRect/>
          </a:stretch>
        </p:blipFill>
        <p:spPr/>
      </p:pic>
    </p:spTree>
    <p:extLst>
      <p:ext uri="{BB962C8B-B14F-4D97-AF65-F5344CB8AC3E}">
        <p14:creationId xmlns:p14="http://schemas.microsoft.com/office/powerpoint/2010/main" val="47734926"/>
      </p:ext>
    </p:extLst>
  </p:cSld>
  <p:clrMapOvr>
    <a:masterClrMapping/>
  </p:clrMapOvr>
  <p:timing>
    <p:tnLst>
      <p:par>
        <p:cTn xmlns:p14="http://schemas.microsoft.com/office/powerpoint/2010/mai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JPA</a:t>
            </a:r>
            <a:endParaRPr lang="es-ES_tradnl" dirty="0"/>
          </a:p>
        </p:txBody>
      </p:sp>
      <p:sp>
        <p:nvSpPr>
          <p:cNvPr id="3" name="Content Placeholder 2"/>
          <p:cNvSpPr>
            <a:spLocks noGrp="1"/>
          </p:cNvSpPr>
          <p:nvPr>
            <p:ph idx="1"/>
          </p:nvPr>
        </p:nvSpPr>
        <p:spPr/>
        <p:txBody>
          <a:bodyPr/>
          <a:lstStyle/>
          <a:p>
            <a:r>
              <a:rPr lang="es-ES_tradnl" dirty="0" smtClean="0"/>
              <a:t>Las aplicaciones JPA funcionan en base a un </a:t>
            </a:r>
            <a:r>
              <a:rPr lang="es-ES_tradnl" dirty="0" err="1" smtClean="0"/>
              <a:t>EntityManager</a:t>
            </a:r>
            <a:r>
              <a:rPr lang="es-ES_tradnl" dirty="0" smtClean="0"/>
              <a:t>, y este es producido por un </a:t>
            </a:r>
            <a:r>
              <a:rPr lang="es-ES_tradnl" dirty="0" err="1" smtClean="0"/>
              <a:t>EntityManagerFactory</a:t>
            </a:r>
            <a:r>
              <a:rPr lang="es-ES_tradnl" dirty="0" smtClean="0"/>
              <a:t>, el cual tiene dos formas de ser producido:</a:t>
            </a:r>
          </a:p>
          <a:p>
            <a:pPr lvl="1"/>
            <a:r>
              <a:rPr lang="es-ES_tradnl" dirty="0" smtClean="0"/>
              <a:t>Aplicación</a:t>
            </a:r>
          </a:p>
          <a:p>
            <a:pPr lvl="1"/>
            <a:r>
              <a:rPr lang="es-ES_tradnl" dirty="0" smtClean="0"/>
              <a:t>Contenedor</a:t>
            </a:r>
            <a:endParaRPr lang="es-ES_tradnl" dirty="0"/>
          </a:p>
        </p:txBody>
      </p:sp>
    </p:spTree>
    <p:extLst>
      <p:ext uri="{BB962C8B-B14F-4D97-AF65-F5344CB8AC3E}">
        <p14:creationId xmlns:p14="http://schemas.microsoft.com/office/powerpoint/2010/main" val="2348405443"/>
      </p:ext>
    </p:extLst>
  </p:cSld>
  <p:clrMapOvr>
    <a:masterClrMapping/>
  </p:clrMapOvr>
  <p:timing>
    <p:tnLst>
      <p:par>
        <p:cTn xmlns:p14="http://schemas.microsoft.com/office/powerpoint/2010/mai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s-ES_tradnl" dirty="0" smtClean="0"/>
              <a:t>Configurando JPA a nivel Aplicación</a:t>
            </a:r>
            <a:endParaRPr lang="es-ES_tradnl" dirty="0"/>
          </a:p>
        </p:txBody>
      </p:sp>
      <p:sp>
        <p:nvSpPr>
          <p:cNvPr id="3" name="Content Placeholder 2"/>
          <p:cNvSpPr>
            <a:spLocks noGrp="1"/>
          </p:cNvSpPr>
          <p:nvPr>
            <p:ph idx="1"/>
          </p:nvPr>
        </p:nvSpPr>
        <p:spPr/>
        <p:txBody>
          <a:bodyPr/>
          <a:lstStyle/>
          <a:p>
            <a:r>
              <a:rPr lang="es-ES_tradnl" dirty="0" smtClean="0"/>
              <a:t>La configuración de JPA se realiza en un archivo con el nombre de </a:t>
            </a:r>
            <a:r>
              <a:rPr lang="es-ES_tradnl" dirty="0" err="1" smtClean="0"/>
              <a:t>persistence.xml</a:t>
            </a:r>
            <a:endParaRPr lang="es-ES_tradnl" dirty="0"/>
          </a:p>
          <a:p>
            <a:r>
              <a:rPr lang="es-ES_tradnl" dirty="0" smtClean="0"/>
              <a:t>Este archivo debe residir dentro de la carpeta META-INF (accesible desde el </a:t>
            </a:r>
            <a:r>
              <a:rPr lang="es-ES_tradnl" dirty="0" err="1" smtClean="0"/>
              <a:t>classpath</a:t>
            </a:r>
            <a:r>
              <a:rPr lang="es-ES_tradnl" dirty="0" smtClean="0"/>
              <a:t> de la aplicación)</a:t>
            </a:r>
            <a:endParaRPr lang="es-ES_tradnl" dirty="0"/>
          </a:p>
        </p:txBody>
      </p:sp>
    </p:spTree>
    <p:extLst>
      <p:ext uri="{BB962C8B-B14F-4D97-AF65-F5344CB8AC3E}">
        <p14:creationId xmlns:p14="http://schemas.microsoft.com/office/powerpoint/2010/main" val="4123292198"/>
      </p:ext>
    </p:extLst>
  </p:cSld>
  <p:clrMapOvr>
    <a:masterClrMapping/>
  </p:clrMapOvr>
  <p:timing>
    <p:tnLst>
      <p:par>
        <p:cTn xmlns:p14="http://schemas.microsoft.com/office/powerpoint/2010/mai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s-ES_tradnl" dirty="0" smtClean="0"/>
              <a:t>Configurando JPA a nivel contenedor</a:t>
            </a:r>
            <a:endParaRPr lang="es-ES_tradnl" dirty="0"/>
          </a:p>
        </p:txBody>
      </p:sp>
      <p:pic>
        <p:nvPicPr>
          <p:cNvPr id="6" name="Content Placeholder 5" descr="Screen shot 2011-11-20 at 7.16.56 AM.png"/>
          <p:cNvPicPr>
            <a:picLocks noGrp="1" noChangeAspect="1"/>
          </p:cNvPicPr>
          <p:nvPr>
            <p:ph sz="quarter" idx="13"/>
          </p:nvPr>
        </p:nvPicPr>
        <p:blipFill>
          <a:blip r:embed="rId2">
            <a:extLst>
              <a:ext uri="{28A0092B-C50C-407E-A947-70E740481C1C}">
                <a14:useLocalDpi xmlns:a14="http://schemas.microsoft.com/office/drawing/2010/main" val="0"/>
              </a:ext>
            </a:extLst>
          </a:blip>
          <a:srcRect t="-14218" b="-14218"/>
          <a:stretch>
            <a:fillRect/>
          </a:stretch>
        </p:blipFill>
        <p:spPr>
          <a:xfrm>
            <a:off x="1042416" y="2313432"/>
            <a:ext cx="7025818" cy="1386499"/>
          </a:xfrm>
        </p:spPr>
      </p:pic>
      <p:sp>
        <p:nvSpPr>
          <p:cNvPr id="5" name="Content Placeholder 4"/>
          <p:cNvSpPr>
            <a:spLocks noGrp="1"/>
          </p:cNvSpPr>
          <p:nvPr>
            <p:ph sz="quarter" idx="14"/>
          </p:nvPr>
        </p:nvSpPr>
        <p:spPr>
          <a:xfrm>
            <a:off x="1043490" y="3699931"/>
            <a:ext cx="7021518" cy="2106508"/>
          </a:xfrm>
        </p:spPr>
        <p:txBody>
          <a:bodyPr/>
          <a:lstStyle/>
          <a:p>
            <a:r>
              <a:rPr lang="es-ES_tradnl" dirty="0" err="1" smtClean="0"/>
              <a:t>EclipseLinkJpaVendorAdapter</a:t>
            </a:r>
            <a:endParaRPr lang="es-ES_tradnl" dirty="0" smtClean="0"/>
          </a:p>
          <a:p>
            <a:r>
              <a:rPr lang="es-ES_tradnl" dirty="0" err="1" smtClean="0"/>
              <a:t>HibernateJpaVendorAdapter</a:t>
            </a:r>
            <a:endParaRPr lang="es-ES_tradnl" dirty="0" smtClean="0"/>
          </a:p>
          <a:p>
            <a:r>
              <a:rPr lang="es-ES_tradnl" dirty="0" err="1" smtClean="0"/>
              <a:t>OpenJpaVendorAdapter</a:t>
            </a:r>
            <a:endParaRPr lang="es-ES_tradnl" dirty="0" smtClean="0"/>
          </a:p>
          <a:p>
            <a:r>
              <a:rPr lang="es-ES_tradnl" dirty="0" err="1"/>
              <a:t>TopLinkJpaVendorAdapter</a:t>
            </a:r>
            <a:endParaRPr lang="es-ES_tradnl" dirty="0"/>
          </a:p>
        </p:txBody>
      </p:sp>
    </p:spTree>
    <p:extLst>
      <p:ext uri="{BB962C8B-B14F-4D97-AF65-F5344CB8AC3E}">
        <p14:creationId xmlns:p14="http://schemas.microsoft.com/office/powerpoint/2010/main" val="3207013110"/>
      </p:ext>
    </p:extLst>
  </p:cSld>
  <p:clrMapOvr>
    <a:masterClrMapping/>
  </p:clrMapOvr>
  <p:timing>
    <p:tnLst>
      <p:par>
        <p:cTn xmlns:p14="http://schemas.microsoft.com/office/powerpoint/2010/mai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s-ES_tradnl" dirty="0"/>
              <a:t>Configurando JPA a nivel contenedor</a:t>
            </a:r>
          </a:p>
        </p:txBody>
      </p:sp>
      <p:pic>
        <p:nvPicPr>
          <p:cNvPr id="7" name="Content Placeholder 6" descr="Screen shot 2011-11-20 at 7.19.10 AM.png"/>
          <p:cNvPicPr>
            <a:picLocks noGrp="1" noChangeAspect="1"/>
          </p:cNvPicPr>
          <p:nvPr>
            <p:ph idx="1"/>
          </p:nvPr>
        </p:nvPicPr>
        <p:blipFill>
          <a:blip r:embed="rId2">
            <a:extLst>
              <a:ext uri="{28A0092B-C50C-407E-A947-70E740481C1C}">
                <a14:useLocalDpi xmlns:a14="http://schemas.microsoft.com/office/drawing/2010/main" val="0"/>
              </a:ext>
            </a:extLst>
          </a:blip>
          <a:srcRect t="-62859" b="-62859"/>
          <a:stretch>
            <a:fillRect/>
          </a:stretch>
        </p:blipFill>
        <p:spPr/>
      </p:pic>
    </p:spTree>
    <p:extLst>
      <p:ext uri="{BB962C8B-B14F-4D97-AF65-F5344CB8AC3E}">
        <p14:creationId xmlns:p14="http://schemas.microsoft.com/office/powerpoint/2010/main" val="2744235720"/>
      </p:ext>
    </p:extLst>
  </p:cSld>
  <p:clrMapOvr>
    <a:masterClrMapping/>
  </p:clrMapOvr>
  <p:timing>
    <p:tnLst>
      <p:par>
        <p:cTn xmlns:p14="http://schemas.microsoft.com/office/powerpoint/2010/mai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s-ES_tradnl" dirty="0"/>
              <a:t>Configurando JPA a nivel contenedor</a:t>
            </a:r>
          </a:p>
        </p:txBody>
      </p:sp>
      <p:pic>
        <p:nvPicPr>
          <p:cNvPr id="3" name="Content Placeholder 2" descr="Screen shot 2011-11-21 at 7.14.02 AM.png"/>
          <p:cNvPicPr>
            <a:picLocks noGrp="1" noChangeAspect="1"/>
          </p:cNvPicPr>
          <p:nvPr>
            <p:ph idx="1"/>
          </p:nvPr>
        </p:nvPicPr>
        <p:blipFill>
          <a:blip r:embed="rId2">
            <a:extLst>
              <a:ext uri="{28A0092B-C50C-407E-A947-70E740481C1C}">
                <a14:useLocalDpi xmlns:a14="http://schemas.microsoft.com/office/drawing/2010/main" val="0"/>
              </a:ext>
            </a:extLst>
          </a:blip>
          <a:srcRect t="-111983" b="-111983"/>
          <a:stretch>
            <a:fillRect/>
          </a:stretch>
        </p:blipFill>
        <p:spPr/>
      </p:pic>
    </p:spTree>
    <p:extLst>
      <p:ext uri="{BB962C8B-B14F-4D97-AF65-F5344CB8AC3E}">
        <p14:creationId xmlns:p14="http://schemas.microsoft.com/office/powerpoint/2010/main" val="3676695888"/>
      </p:ext>
    </p:extLst>
  </p:cSld>
  <p:clrMapOvr>
    <a:masterClrMapping/>
  </p:clrMapOvr>
  <p:timing>
    <p:tnLst>
      <p:par>
        <p:cTn xmlns:p14="http://schemas.microsoft.com/office/powerpoint/2010/mai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Configurando JPA</a:t>
            </a:r>
            <a:endParaRPr lang="es-ES_tradnl" dirty="0"/>
          </a:p>
        </p:txBody>
      </p:sp>
      <p:sp>
        <p:nvSpPr>
          <p:cNvPr id="3" name="Content Placeholder 2"/>
          <p:cNvSpPr>
            <a:spLocks noGrp="1"/>
          </p:cNvSpPr>
          <p:nvPr>
            <p:ph idx="1"/>
          </p:nvPr>
        </p:nvSpPr>
        <p:spPr/>
        <p:txBody>
          <a:bodyPr/>
          <a:lstStyle/>
          <a:p>
            <a:r>
              <a:rPr lang="es-ES_tradnl" dirty="0"/>
              <a:t>&lt;</a:t>
            </a:r>
            <a:r>
              <a:rPr lang="es-ES_tradnl" dirty="0" err="1"/>
              <a:t>jee:jndi-lookup</a:t>
            </a:r>
            <a:r>
              <a:rPr lang="es-ES_tradnl" dirty="0"/>
              <a:t> id="</a:t>
            </a:r>
            <a:r>
              <a:rPr lang="es-ES_tradnl" dirty="0" err="1"/>
              <a:t>emf</a:t>
            </a:r>
            <a:r>
              <a:rPr lang="es-ES_tradnl" dirty="0"/>
              <a:t>" </a:t>
            </a:r>
            <a:r>
              <a:rPr lang="es-ES_tradnl" dirty="0" err="1"/>
              <a:t>jndi-name</a:t>
            </a:r>
            <a:r>
              <a:rPr lang="es-ES_tradnl" dirty="0"/>
              <a:t>="</a:t>
            </a:r>
            <a:r>
              <a:rPr lang="es-ES_tradnl" dirty="0" err="1"/>
              <a:t>persistence</a:t>
            </a:r>
            <a:r>
              <a:rPr lang="es-ES_tradnl" dirty="0"/>
              <a:t>/</a:t>
            </a:r>
            <a:r>
              <a:rPr lang="es-ES_tradnl" dirty="0" err="1"/>
              <a:t>spitterPU</a:t>
            </a:r>
            <a:r>
              <a:rPr lang="es-ES_tradnl" dirty="0"/>
              <a:t>" /&gt;</a:t>
            </a:r>
          </a:p>
        </p:txBody>
      </p:sp>
    </p:spTree>
    <p:extLst>
      <p:ext uri="{BB962C8B-B14F-4D97-AF65-F5344CB8AC3E}">
        <p14:creationId xmlns:p14="http://schemas.microsoft.com/office/powerpoint/2010/main" val="861521942"/>
      </p:ext>
    </p:extLst>
  </p:cSld>
  <p:clrMapOvr>
    <a:masterClrMapping/>
  </p:clrMapOvr>
  <p:timing>
    <p:tnLst>
      <p:par>
        <p:cTn xmlns:p14="http://schemas.microsoft.com/office/powerpoint/2010/mai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s-ES_tradnl" dirty="0" smtClean="0"/>
              <a:t>Ejemplo</a:t>
            </a:r>
            <a:endParaRPr lang="es-ES_tradnl" dirty="0"/>
          </a:p>
        </p:txBody>
      </p:sp>
    </p:spTree>
    <p:extLst>
      <p:ext uri="{BB962C8B-B14F-4D97-AF65-F5344CB8AC3E}">
        <p14:creationId xmlns:p14="http://schemas.microsoft.com/office/powerpoint/2010/main" val="2341227658"/>
      </p:ext>
    </p:extLst>
  </p:cSld>
  <p:clrMapOvr>
    <a:masterClrMapping/>
  </p:clrMapOvr>
  <p:timing>
    <p:tnLst>
      <p:par>
        <p:cTn xmlns:p14="http://schemas.microsoft.com/office/powerpoint/2010/mai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Ejercicio</a:t>
            </a:r>
            <a:endParaRPr lang="es-ES_tradnl" dirty="0"/>
          </a:p>
        </p:txBody>
      </p:sp>
      <p:sp>
        <p:nvSpPr>
          <p:cNvPr id="3" name="Content Placeholder 2"/>
          <p:cNvSpPr>
            <a:spLocks noGrp="1"/>
          </p:cNvSpPr>
          <p:nvPr>
            <p:ph idx="1"/>
          </p:nvPr>
        </p:nvSpPr>
        <p:spPr/>
        <p:txBody>
          <a:bodyPr/>
          <a:lstStyle/>
          <a:p>
            <a:r>
              <a:rPr lang="es-ES_tradnl" dirty="0" smtClean="0"/>
              <a:t>Implementar Lote con JPA</a:t>
            </a:r>
            <a:endParaRPr lang="es-ES_tradnl" dirty="0"/>
          </a:p>
        </p:txBody>
      </p:sp>
    </p:spTree>
    <p:extLst>
      <p:ext uri="{BB962C8B-B14F-4D97-AF65-F5344CB8AC3E}">
        <p14:creationId xmlns:p14="http://schemas.microsoft.com/office/powerpoint/2010/main" val="168354065"/>
      </p:ext>
    </p:extLst>
  </p:cSld>
  <p:clrMapOvr>
    <a:masterClrMapping/>
  </p:clrMapOvr>
  <p:timing>
    <p:tnLst>
      <p:par>
        <p:cTn xmlns:p14="http://schemas.microsoft.com/office/powerpoint/2010/mai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s-ES_tradnl" dirty="0" smtClean="0"/>
              <a:t>Administrando Transacciones</a:t>
            </a:r>
            <a:endParaRPr lang="es-ES_tradnl" dirty="0"/>
          </a:p>
        </p:txBody>
      </p:sp>
      <p:pic>
        <p:nvPicPr>
          <p:cNvPr id="4" name="Content Placeholder 3" descr="Screen shot 2011-11-20 at 7.46.39 AM.png"/>
          <p:cNvPicPr>
            <a:picLocks noGrp="1" noChangeAspect="1"/>
          </p:cNvPicPr>
          <p:nvPr>
            <p:ph idx="1"/>
          </p:nvPr>
        </p:nvPicPr>
        <p:blipFill>
          <a:blip r:embed="rId2">
            <a:extLst>
              <a:ext uri="{28A0092B-C50C-407E-A947-70E740481C1C}">
                <a14:useLocalDpi xmlns:a14="http://schemas.microsoft.com/office/drawing/2010/main" val="0"/>
              </a:ext>
            </a:extLst>
          </a:blip>
          <a:srcRect l="1327" r="1327"/>
          <a:stretch>
            <a:fillRect/>
          </a:stretch>
        </p:blipFill>
        <p:spPr/>
      </p:pic>
    </p:spTree>
    <p:extLst>
      <p:ext uri="{BB962C8B-B14F-4D97-AF65-F5344CB8AC3E}">
        <p14:creationId xmlns:p14="http://schemas.microsoft.com/office/powerpoint/2010/main" val="2552518111"/>
      </p:ext>
    </p:extLst>
  </p:cSld>
  <p:clrMapOvr>
    <a:masterClrMapping/>
  </p:clrMapOvr>
  <p:timing>
    <p:tnLst>
      <p:par>
        <p:cTn xmlns:p14="http://schemas.microsoft.com/office/powerpoint/2010/mai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Transacciones</a:t>
            </a:r>
            <a:endParaRPr lang="es-ES_tradnl" dirty="0"/>
          </a:p>
        </p:txBody>
      </p:sp>
      <p:sp>
        <p:nvSpPr>
          <p:cNvPr id="3" name="Content Placeholder 2"/>
          <p:cNvSpPr>
            <a:spLocks noGrp="1"/>
          </p:cNvSpPr>
          <p:nvPr>
            <p:ph idx="1"/>
          </p:nvPr>
        </p:nvSpPr>
        <p:spPr/>
        <p:txBody>
          <a:bodyPr>
            <a:normAutofit fontScale="92500"/>
          </a:bodyPr>
          <a:lstStyle/>
          <a:p>
            <a:r>
              <a:rPr lang="es-ES_tradnl" dirty="0" smtClean="0"/>
              <a:t>ACID</a:t>
            </a:r>
          </a:p>
          <a:p>
            <a:pPr lvl="1"/>
            <a:r>
              <a:rPr lang="es-ES_tradnl" dirty="0" err="1" smtClean="0"/>
              <a:t>Atomic</a:t>
            </a:r>
            <a:r>
              <a:rPr lang="es-ES_tradnl" dirty="0" smtClean="0"/>
              <a:t>: Una o más actividades que se agrupan para tratarse como una unidad de trabajo.</a:t>
            </a:r>
          </a:p>
          <a:p>
            <a:pPr lvl="1"/>
            <a:r>
              <a:rPr lang="es-ES_tradnl" dirty="0" err="1" smtClean="0"/>
              <a:t>Consistent</a:t>
            </a:r>
            <a:r>
              <a:rPr lang="es-ES_tradnl" dirty="0" smtClean="0"/>
              <a:t>: Una vez terminada la transacción el sistema debe quedar consistente.</a:t>
            </a:r>
          </a:p>
          <a:p>
            <a:pPr lvl="1"/>
            <a:r>
              <a:rPr lang="es-ES_tradnl" dirty="0" err="1" smtClean="0"/>
              <a:t>Isolated</a:t>
            </a:r>
            <a:r>
              <a:rPr lang="es-ES_tradnl" dirty="0" smtClean="0"/>
              <a:t>: Los datos siendo transformados son visibles solo para la transacción.</a:t>
            </a:r>
          </a:p>
          <a:p>
            <a:pPr lvl="1"/>
            <a:r>
              <a:rPr lang="es-ES_tradnl" dirty="0" smtClean="0"/>
              <a:t>Durable: Una vez terminada la transacción los datos deben de quedar de tal forma que puedan ser accedidos después de un apagón.</a:t>
            </a:r>
            <a:endParaRPr lang="es-ES_tradnl" dirty="0"/>
          </a:p>
        </p:txBody>
      </p:sp>
    </p:spTree>
    <p:extLst>
      <p:ext uri="{BB962C8B-B14F-4D97-AF65-F5344CB8AC3E}">
        <p14:creationId xmlns:p14="http://schemas.microsoft.com/office/powerpoint/2010/main" val="300075860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randombar(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randombar(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randombar(horizont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randombar(horizontal)">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randombar(horizontal)">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Ejemplo</a:t>
            </a:r>
            <a:endParaRPr lang="es-ES_tradnl" dirty="0"/>
          </a:p>
        </p:txBody>
      </p:sp>
      <p:sp>
        <p:nvSpPr>
          <p:cNvPr id="3" name="Content Placeholder 2"/>
          <p:cNvSpPr>
            <a:spLocks noGrp="1"/>
          </p:cNvSpPr>
          <p:nvPr>
            <p:ph idx="1"/>
          </p:nvPr>
        </p:nvSpPr>
        <p:spPr/>
        <p:txBody>
          <a:bodyPr/>
          <a:lstStyle/>
          <a:p>
            <a:r>
              <a:rPr lang="es-ES_tradnl" dirty="0" smtClean="0"/>
              <a:t>Ver resto </a:t>
            </a:r>
            <a:r>
              <a:rPr lang="es-ES_tradnl" dirty="0"/>
              <a:t>de ejemplo </a:t>
            </a:r>
            <a:r>
              <a:rPr lang="es-ES_tradnl" dirty="0" smtClean="0"/>
              <a:t>en: </a:t>
            </a:r>
          </a:p>
          <a:p>
            <a:pPr marL="68580" indent="0">
              <a:buNone/>
            </a:pPr>
            <a:r>
              <a:rPr lang="es-ES_tradnl" dirty="0" err="1" smtClean="0"/>
              <a:t>https</a:t>
            </a:r>
            <a:r>
              <a:rPr lang="es-ES_tradnl" dirty="0"/>
              <a:t>://</a:t>
            </a:r>
            <a:r>
              <a:rPr lang="es-ES_tradnl" dirty="0" err="1"/>
              <a:t>github.com</a:t>
            </a:r>
            <a:r>
              <a:rPr lang="es-ES_tradnl" dirty="0"/>
              <a:t>/</a:t>
            </a:r>
            <a:r>
              <a:rPr lang="es-ES_tradnl" dirty="0" err="1"/>
              <a:t>jdmr</a:t>
            </a:r>
            <a:r>
              <a:rPr lang="es-ES_tradnl" dirty="0"/>
              <a:t>/</a:t>
            </a:r>
            <a:r>
              <a:rPr lang="es-ES_tradnl" dirty="0" err="1"/>
              <a:t>CursoSpring</a:t>
            </a:r>
            <a:r>
              <a:rPr lang="es-ES_tradnl" dirty="0"/>
              <a:t>/</a:t>
            </a:r>
            <a:r>
              <a:rPr lang="es-ES_tradnl" dirty="0" err="1"/>
              <a:t>tree</a:t>
            </a:r>
            <a:r>
              <a:rPr lang="es-ES_tradnl" dirty="0"/>
              <a:t>/master/</a:t>
            </a:r>
            <a:r>
              <a:rPr lang="es-ES_tradnl" dirty="0" smtClean="0"/>
              <a:t>EjercicioSpring02</a:t>
            </a:r>
            <a:endParaRPr lang="es-ES_tradnl" dirty="0"/>
          </a:p>
        </p:txBody>
      </p:sp>
    </p:spTree>
    <p:extLst>
      <p:ext uri="{BB962C8B-B14F-4D97-AF65-F5344CB8AC3E}">
        <p14:creationId xmlns:p14="http://schemas.microsoft.com/office/powerpoint/2010/main" val="1566167989"/>
      </p:ext>
    </p:extLst>
  </p:cSld>
  <p:clrMapOvr>
    <a:masterClrMapping/>
  </p:clrMapOvr>
  <p:timing>
    <p:tnLst>
      <p:par>
        <p:cTn xmlns:p14="http://schemas.microsoft.com/office/powerpoint/2010/mai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s-ES_tradnl" dirty="0" smtClean="0"/>
              <a:t>Administradores de Transacciones</a:t>
            </a:r>
            <a:endParaRPr lang="es-ES_tradnl" dirty="0"/>
          </a:p>
        </p:txBody>
      </p:sp>
      <p:sp>
        <p:nvSpPr>
          <p:cNvPr id="3" name="Content Placeholder 2"/>
          <p:cNvSpPr>
            <a:spLocks noGrp="1"/>
          </p:cNvSpPr>
          <p:nvPr>
            <p:ph idx="1"/>
          </p:nvPr>
        </p:nvSpPr>
        <p:spPr/>
        <p:txBody>
          <a:bodyPr/>
          <a:lstStyle/>
          <a:p>
            <a:r>
              <a:rPr lang="es-ES_tradnl" dirty="0" err="1" smtClean="0"/>
              <a:t>CciLocalTransactionManager</a:t>
            </a:r>
            <a:endParaRPr lang="es-ES_tradnl" dirty="0" smtClean="0"/>
          </a:p>
          <a:p>
            <a:pPr lvl="1"/>
            <a:r>
              <a:rPr lang="es-ES_tradnl" dirty="0" smtClean="0"/>
              <a:t>JCA y CCI</a:t>
            </a:r>
          </a:p>
          <a:p>
            <a:r>
              <a:rPr lang="es-ES_tradnl" dirty="0" err="1" smtClean="0"/>
              <a:t>DataSourceTransactionManager</a:t>
            </a:r>
            <a:endParaRPr lang="es-ES_tradnl" dirty="0" smtClean="0"/>
          </a:p>
          <a:p>
            <a:pPr lvl="1"/>
            <a:r>
              <a:rPr lang="es-ES_tradnl" dirty="0" smtClean="0"/>
              <a:t>JDBC de Spring e IBATIS</a:t>
            </a:r>
          </a:p>
          <a:p>
            <a:r>
              <a:rPr lang="es-ES_tradnl" dirty="0" err="1" smtClean="0"/>
              <a:t>JmsTransactionManager</a:t>
            </a:r>
            <a:endParaRPr lang="es-ES_tradnl" dirty="0" smtClean="0"/>
          </a:p>
          <a:p>
            <a:pPr lvl="1"/>
            <a:r>
              <a:rPr lang="es-ES_tradnl" dirty="0" smtClean="0"/>
              <a:t>JMS 1.1+</a:t>
            </a:r>
          </a:p>
          <a:p>
            <a:r>
              <a:rPr lang="es-ES_tradnl" dirty="0" smtClean="0"/>
              <a:t>JmsTransactionManager102</a:t>
            </a:r>
          </a:p>
          <a:p>
            <a:pPr lvl="1"/>
            <a:r>
              <a:rPr lang="es-ES_tradnl" dirty="0" smtClean="0"/>
              <a:t>JMS 1.0.2</a:t>
            </a:r>
            <a:endParaRPr lang="es-ES_tradnl" dirty="0"/>
          </a:p>
        </p:txBody>
      </p:sp>
    </p:spTree>
    <p:extLst>
      <p:ext uri="{BB962C8B-B14F-4D97-AF65-F5344CB8AC3E}">
        <p14:creationId xmlns:p14="http://schemas.microsoft.com/office/powerpoint/2010/main" val="2942011218"/>
      </p:ext>
    </p:extLst>
  </p:cSld>
  <p:clrMapOvr>
    <a:masterClrMapping/>
  </p:clrMapOvr>
  <p:timing>
    <p:tnLst>
      <p:par>
        <p:cTn xmlns:p14="http://schemas.microsoft.com/office/powerpoint/2010/mai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s-ES_tradnl" dirty="0" smtClean="0"/>
              <a:t>Administradores de Transacciones</a:t>
            </a:r>
            <a:endParaRPr lang="es-ES_tradnl" dirty="0"/>
          </a:p>
        </p:txBody>
      </p:sp>
      <p:sp>
        <p:nvSpPr>
          <p:cNvPr id="3" name="Content Placeholder 2"/>
          <p:cNvSpPr>
            <a:spLocks noGrp="1"/>
          </p:cNvSpPr>
          <p:nvPr>
            <p:ph idx="1"/>
          </p:nvPr>
        </p:nvSpPr>
        <p:spPr/>
        <p:txBody>
          <a:bodyPr/>
          <a:lstStyle/>
          <a:p>
            <a:r>
              <a:rPr lang="es-ES_tradnl" dirty="0" err="1" smtClean="0"/>
              <a:t>HibernateTransactionManager</a:t>
            </a:r>
            <a:endParaRPr lang="es-ES_tradnl" dirty="0" smtClean="0"/>
          </a:p>
          <a:p>
            <a:pPr lvl="1"/>
            <a:r>
              <a:rPr lang="es-ES_tradnl" dirty="0" smtClean="0"/>
              <a:t>Persistencia mediante Hibernate 3</a:t>
            </a:r>
          </a:p>
          <a:p>
            <a:r>
              <a:rPr lang="es-ES_tradnl" dirty="0" err="1" smtClean="0"/>
              <a:t>JdoTransactionManager</a:t>
            </a:r>
            <a:endParaRPr lang="es-ES_tradnl" dirty="0" smtClean="0"/>
          </a:p>
          <a:p>
            <a:pPr lvl="1"/>
            <a:r>
              <a:rPr lang="es-ES_tradnl" dirty="0" smtClean="0"/>
              <a:t>JDO</a:t>
            </a:r>
          </a:p>
          <a:p>
            <a:r>
              <a:rPr lang="es-ES_tradnl" dirty="0" err="1" smtClean="0"/>
              <a:t>JpaTransactionManager</a:t>
            </a:r>
            <a:endParaRPr lang="es-ES_tradnl" dirty="0" smtClean="0"/>
          </a:p>
          <a:p>
            <a:pPr lvl="1"/>
            <a:r>
              <a:rPr lang="es-ES_tradnl" dirty="0" smtClean="0"/>
              <a:t>JPA</a:t>
            </a:r>
          </a:p>
          <a:p>
            <a:r>
              <a:rPr lang="es-ES_tradnl" dirty="0" err="1" smtClean="0"/>
              <a:t>JtaTransactionManager</a:t>
            </a:r>
            <a:endParaRPr lang="es-ES_tradnl" dirty="0" smtClean="0"/>
          </a:p>
          <a:p>
            <a:pPr lvl="1"/>
            <a:r>
              <a:rPr lang="es-ES_tradnl" dirty="0" smtClean="0"/>
              <a:t>JTA</a:t>
            </a:r>
            <a:endParaRPr lang="es-ES_tradnl" dirty="0"/>
          </a:p>
        </p:txBody>
      </p:sp>
    </p:spTree>
    <p:extLst>
      <p:ext uri="{BB962C8B-B14F-4D97-AF65-F5344CB8AC3E}">
        <p14:creationId xmlns:p14="http://schemas.microsoft.com/office/powerpoint/2010/main" val="1374838380"/>
      </p:ext>
    </p:extLst>
  </p:cSld>
  <p:clrMapOvr>
    <a:masterClrMapping/>
  </p:clrMapOvr>
  <p:timing>
    <p:tnLst>
      <p:par>
        <p:cTn xmlns:p14="http://schemas.microsoft.com/office/powerpoint/2010/mai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s-ES_tradnl" dirty="0" smtClean="0"/>
              <a:t>Administradores de Transacciones</a:t>
            </a:r>
            <a:endParaRPr lang="es-ES_tradnl" dirty="0"/>
          </a:p>
        </p:txBody>
      </p:sp>
      <p:sp>
        <p:nvSpPr>
          <p:cNvPr id="3" name="Content Placeholder 2"/>
          <p:cNvSpPr>
            <a:spLocks noGrp="1"/>
          </p:cNvSpPr>
          <p:nvPr>
            <p:ph idx="1"/>
          </p:nvPr>
        </p:nvSpPr>
        <p:spPr/>
        <p:txBody>
          <a:bodyPr/>
          <a:lstStyle/>
          <a:p>
            <a:r>
              <a:rPr lang="es-ES_tradnl" dirty="0" smtClean="0"/>
              <a:t>OC4JJtaTransactionManager</a:t>
            </a:r>
          </a:p>
          <a:p>
            <a:pPr lvl="1"/>
            <a:r>
              <a:rPr lang="es-ES_tradnl" dirty="0" smtClean="0"/>
              <a:t>Contenedor de Oracle OC4J</a:t>
            </a:r>
          </a:p>
          <a:p>
            <a:r>
              <a:rPr lang="es-ES_tradnl" dirty="0" err="1" smtClean="0"/>
              <a:t>WebLogicJtaTransactionManager</a:t>
            </a:r>
            <a:endParaRPr lang="es-ES_tradnl" dirty="0" smtClean="0"/>
          </a:p>
          <a:p>
            <a:pPr lvl="1"/>
            <a:r>
              <a:rPr lang="es-ES_tradnl" dirty="0" smtClean="0"/>
              <a:t>Contenedor WebLogic</a:t>
            </a:r>
          </a:p>
          <a:p>
            <a:r>
              <a:rPr lang="es-ES_tradnl" dirty="0" err="1" smtClean="0"/>
              <a:t>WebSphereUowTransactionManager</a:t>
            </a:r>
            <a:endParaRPr lang="es-ES_tradnl" dirty="0" smtClean="0"/>
          </a:p>
          <a:p>
            <a:pPr lvl="1"/>
            <a:r>
              <a:rPr lang="es-ES_tradnl" dirty="0" smtClean="0"/>
              <a:t>Contenedor </a:t>
            </a:r>
            <a:r>
              <a:rPr lang="es-ES_tradnl" dirty="0" err="1" smtClean="0"/>
              <a:t>WebSphere</a:t>
            </a:r>
            <a:r>
              <a:rPr lang="es-ES_tradnl" dirty="0" smtClean="0"/>
              <a:t> (IBM)</a:t>
            </a:r>
          </a:p>
        </p:txBody>
      </p:sp>
    </p:spTree>
    <p:extLst>
      <p:ext uri="{BB962C8B-B14F-4D97-AF65-F5344CB8AC3E}">
        <p14:creationId xmlns:p14="http://schemas.microsoft.com/office/powerpoint/2010/main" val="2412827145"/>
      </p:ext>
    </p:extLst>
  </p:cSld>
  <p:clrMapOvr>
    <a:masterClrMapping/>
  </p:clrMapOvr>
  <p:timing>
    <p:tnLst>
      <p:par>
        <p:cTn xmlns:p14="http://schemas.microsoft.com/office/powerpoint/2010/mai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s-ES_tradnl" dirty="0" smtClean="0"/>
              <a:t>Administradores de Transacciones</a:t>
            </a:r>
            <a:endParaRPr lang="es-ES_tradnl" dirty="0"/>
          </a:p>
        </p:txBody>
      </p:sp>
      <p:pic>
        <p:nvPicPr>
          <p:cNvPr id="4" name="Content Placeholder 3" descr="Screen shot 2011-11-21 at 7.33.05 AM.png"/>
          <p:cNvPicPr>
            <a:picLocks noGrp="1" noChangeAspect="1"/>
          </p:cNvPicPr>
          <p:nvPr>
            <p:ph idx="1"/>
          </p:nvPr>
        </p:nvPicPr>
        <p:blipFill>
          <a:blip r:embed="rId2">
            <a:extLst>
              <a:ext uri="{28A0092B-C50C-407E-A947-70E740481C1C}">
                <a14:useLocalDpi xmlns:a14="http://schemas.microsoft.com/office/drawing/2010/main" val="0"/>
              </a:ext>
            </a:extLst>
          </a:blip>
          <a:srcRect t="-14164" b="-14164"/>
          <a:stretch>
            <a:fillRect/>
          </a:stretch>
        </p:blipFill>
        <p:spPr/>
      </p:pic>
    </p:spTree>
    <p:extLst>
      <p:ext uri="{BB962C8B-B14F-4D97-AF65-F5344CB8AC3E}">
        <p14:creationId xmlns:p14="http://schemas.microsoft.com/office/powerpoint/2010/main" val="3291589351"/>
      </p:ext>
    </p:extLst>
  </p:cSld>
  <p:clrMapOvr>
    <a:masterClrMapping/>
  </p:clrMapOvr>
  <p:timing>
    <p:tnLst>
      <p:par>
        <p:cTn xmlns:p14="http://schemas.microsoft.com/office/powerpoint/2010/mai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JDBC</a:t>
            </a:r>
            <a:endParaRPr lang="es-ES_tradnl" dirty="0"/>
          </a:p>
        </p:txBody>
      </p:sp>
      <p:pic>
        <p:nvPicPr>
          <p:cNvPr id="5" name="Content Placeholder 4" descr="Screen shot 2011-11-21 at 7.35.07 AM.png"/>
          <p:cNvPicPr>
            <a:picLocks noGrp="1" noChangeAspect="1"/>
          </p:cNvPicPr>
          <p:nvPr>
            <p:ph idx="1"/>
          </p:nvPr>
        </p:nvPicPr>
        <p:blipFill>
          <a:blip r:embed="rId2">
            <a:extLst>
              <a:ext uri="{28A0092B-C50C-407E-A947-70E740481C1C}">
                <a14:useLocalDpi xmlns:a14="http://schemas.microsoft.com/office/drawing/2010/main" val="0"/>
              </a:ext>
            </a:extLst>
          </a:blip>
          <a:srcRect t="-125586" b="-125586"/>
          <a:stretch>
            <a:fillRect/>
          </a:stretch>
        </p:blipFill>
        <p:spPr/>
      </p:pic>
    </p:spTree>
    <p:extLst>
      <p:ext uri="{BB962C8B-B14F-4D97-AF65-F5344CB8AC3E}">
        <p14:creationId xmlns:p14="http://schemas.microsoft.com/office/powerpoint/2010/main" val="2093816872"/>
      </p:ext>
    </p:extLst>
  </p:cSld>
  <p:clrMapOvr>
    <a:masterClrMapping/>
  </p:clrMapOvr>
  <p:timing>
    <p:tnLst>
      <p:par>
        <p:cTn xmlns:p14="http://schemas.microsoft.com/office/powerpoint/2010/mai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Hibernate</a:t>
            </a:r>
            <a:endParaRPr lang="es-ES_tradnl" dirty="0"/>
          </a:p>
        </p:txBody>
      </p:sp>
      <p:pic>
        <p:nvPicPr>
          <p:cNvPr id="4" name="Content Placeholder 3" descr="Screen shot 2011-11-21 at 7.35.17 AM.png"/>
          <p:cNvPicPr>
            <a:picLocks noGrp="1" noChangeAspect="1"/>
          </p:cNvPicPr>
          <p:nvPr>
            <p:ph idx="1"/>
          </p:nvPr>
        </p:nvPicPr>
        <p:blipFill>
          <a:blip r:embed="rId2">
            <a:extLst>
              <a:ext uri="{28A0092B-C50C-407E-A947-70E740481C1C}">
                <a14:useLocalDpi xmlns:a14="http://schemas.microsoft.com/office/drawing/2010/main" val="0"/>
              </a:ext>
            </a:extLst>
          </a:blip>
          <a:srcRect t="-128625" b="-128625"/>
          <a:stretch>
            <a:fillRect/>
          </a:stretch>
        </p:blipFill>
        <p:spPr/>
      </p:pic>
    </p:spTree>
    <p:extLst>
      <p:ext uri="{BB962C8B-B14F-4D97-AF65-F5344CB8AC3E}">
        <p14:creationId xmlns:p14="http://schemas.microsoft.com/office/powerpoint/2010/main" val="3603009356"/>
      </p:ext>
    </p:extLst>
  </p:cSld>
  <p:clrMapOvr>
    <a:masterClrMapping/>
  </p:clrMapOvr>
  <p:timing>
    <p:tnLst>
      <p:par>
        <p:cTn xmlns:p14="http://schemas.microsoft.com/office/powerpoint/2010/mai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JPA</a:t>
            </a:r>
            <a:endParaRPr lang="es-ES_tradnl" dirty="0"/>
          </a:p>
        </p:txBody>
      </p:sp>
      <p:pic>
        <p:nvPicPr>
          <p:cNvPr id="6" name="Content Placeholder 5" descr="Screen shot 2011-11-21 at 7.36.14 AM.png"/>
          <p:cNvPicPr>
            <a:picLocks noGrp="1" noChangeAspect="1"/>
          </p:cNvPicPr>
          <p:nvPr>
            <p:ph idx="1"/>
          </p:nvPr>
        </p:nvPicPr>
        <p:blipFill>
          <a:blip r:embed="rId2">
            <a:extLst>
              <a:ext uri="{28A0092B-C50C-407E-A947-70E740481C1C}">
                <a14:useLocalDpi xmlns:a14="http://schemas.microsoft.com/office/drawing/2010/main" val="0"/>
              </a:ext>
            </a:extLst>
          </a:blip>
          <a:srcRect t="-127978" b="-127978"/>
          <a:stretch>
            <a:fillRect/>
          </a:stretch>
        </p:blipFill>
        <p:spPr/>
      </p:pic>
    </p:spTree>
    <p:extLst>
      <p:ext uri="{BB962C8B-B14F-4D97-AF65-F5344CB8AC3E}">
        <p14:creationId xmlns:p14="http://schemas.microsoft.com/office/powerpoint/2010/main" val="3578462000"/>
      </p:ext>
    </p:extLst>
  </p:cSld>
  <p:clrMapOvr>
    <a:masterClrMapping/>
  </p:clrMapOvr>
  <p:timing>
    <p:tnLst>
      <p:par>
        <p:cTn xmlns:p14="http://schemas.microsoft.com/office/powerpoint/2010/mai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JTA</a:t>
            </a:r>
            <a:endParaRPr lang="es-ES_tradnl" dirty="0"/>
          </a:p>
        </p:txBody>
      </p:sp>
      <p:pic>
        <p:nvPicPr>
          <p:cNvPr id="4" name="Content Placeholder 3" descr="Screen shot 2011-11-21 at 7.36.26 AM.png"/>
          <p:cNvPicPr>
            <a:picLocks noGrp="1" noChangeAspect="1"/>
          </p:cNvPicPr>
          <p:nvPr>
            <p:ph idx="1"/>
          </p:nvPr>
        </p:nvPicPr>
        <p:blipFill>
          <a:blip r:embed="rId2">
            <a:extLst>
              <a:ext uri="{28A0092B-C50C-407E-A947-70E740481C1C}">
                <a14:useLocalDpi xmlns:a14="http://schemas.microsoft.com/office/drawing/2010/main" val="0"/>
              </a:ext>
            </a:extLst>
          </a:blip>
          <a:srcRect t="-129748" b="-129748"/>
          <a:stretch>
            <a:fillRect/>
          </a:stretch>
        </p:blipFill>
        <p:spPr/>
      </p:pic>
    </p:spTree>
    <p:extLst>
      <p:ext uri="{BB962C8B-B14F-4D97-AF65-F5344CB8AC3E}">
        <p14:creationId xmlns:p14="http://schemas.microsoft.com/office/powerpoint/2010/main" val="4213676334"/>
      </p:ext>
    </p:extLst>
  </p:cSld>
  <p:clrMapOvr>
    <a:masterClrMapping/>
  </p:clrMapOvr>
  <p:timing>
    <p:tnLst>
      <p:par>
        <p:cTn xmlns:p14="http://schemas.microsoft.com/office/powerpoint/2010/mai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s-ES_tradnl" dirty="0" smtClean="0"/>
              <a:t>Propagación de la Transacción</a:t>
            </a:r>
            <a:endParaRPr lang="es-ES_tradnl" dirty="0"/>
          </a:p>
        </p:txBody>
      </p:sp>
      <p:sp>
        <p:nvSpPr>
          <p:cNvPr id="3" name="Content Placeholder 2"/>
          <p:cNvSpPr>
            <a:spLocks noGrp="1"/>
          </p:cNvSpPr>
          <p:nvPr>
            <p:ph idx="1"/>
          </p:nvPr>
        </p:nvSpPr>
        <p:spPr/>
        <p:txBody>
          <a:bodyPr>
            <a:normAutofit fontScale="92500" lnSpcReduction="20000"/>
          </a:bodyPr>
          <a:lstStyle/>
          <a:p>
            <a:r>
              <a:rPr lang="es-ES_tradnl" dirty="0" smtClean="0"/>
              <a:t>PROPAGATION_MANDATORY</a:t>
            </a:r>
          </a:p>
          <a:p>
            <a:pPr lvl="1"/>
            <a:r>
              <a:rPr lang="es-ES_tradnl" dirty="0" smtClean="0"/>
              <a:t>Indica que el método debe de correr dentro de una transacción. Si no existe una lanza una excepción.</a:t>
            </a:r>
          </a:p>
          <a:p>
            <a:r>
              <a:rPr lang="es-ES_tradnl" dirty="0" smtClean="0"/>
              <a:t>PROPAGATION_NESTED</a:t>
            </a:r>
          </a:p>
          <a:p>
            <a:pPr lvl="1"/>
            <a:r>
              <a:rPr lang="es-ES_tradnl" dirty="0" smtClean="0"/>
              <a:t>Indica que el método debe de correr dentro de una transacción anidada. La transacción anidada puede ser aceptada (</a:t>
            </a:r>
            <a:r>
              <a:rPr lang="es-ES_tradnl" dirty="0" err="1" smtClean="0"/>
              <a:t>committed</a:t>
            </a:r>
            <a:r>
              <a:rPr lang="es-ES_tradnl" dirty="0" smtClean="0"/>
              <a:t>) o rechazada (</a:t>
            </a:r>
            <a:r>
              <a:rPr lang="es-ES_tradnl" dirty="0" err="1" smtClean="0"/>
              <a:t>rolled</a:t>
            </a:r>
            <a:r>
              <a:rPr lang="es-ES_tradnl" dirty="0" smtClean="0"/>
              <a:t> back) separada de la transacción que la engloba. Si no existe una transacción corriendo se comporta como PROPAGATION_REQUIRED.</a:t>
            </a:r>
            <a:endParaRPr lang="es-ES_tradnl" dirty="0"/>
          </a:p>
        </p:txBody>
      </p:sp>
    </p:spTree>
    <p:extLst>
      <p:ext uri="{BB962C8B-B14F-4D97-AF65-F5344CB8AC3E}">
        <p14:creationId xmlns:p14="http://schemas.microsoft.com/office/powerpoint/2010/main" val="3086862737"/>
      </p:ext>
    </p:extLst>
  </p:cSld>
  <p:clrMapOvr>
    <a:masterClrMapping/>
  </p:clrMapOvr>
  <p:timing>
    <p:tnLst>
      <p:par>
        <p:cTn xmlns:p14="http://schemas.microsoft.com/office/powerpoint/2010/mai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s-ES_tradnl" dirty="0" smtClean="0"/>
              <a:t>Propagación de la Transacción</a:t>
            </a:r>
            <a:endParaRPr lang="es-ES_tradnl" dirty="0"/>
          </a:p>
        </p:txBody>
      </p:sp>
      <p:sp>
        <p:nvSpPr>
          <p:cNvPr id="3" name="Content Placeholder 2"/>
          <p:cNvSpPr>
            <a:spLocks noGrp="1"/>
          </p:cNvSpPr>
          <p:nvPr>
            <p:ph idx="1"/>
          </p:nvPr>
        </p:nvSpPr>
        <p:spPr/>
        <p:txBody>
          <a:bodyPr>
            <a:normAutofit/>
          </a:bodyPr>
          <a:lstStyle/>
          <a:p>
            <a:r>
              <a:rPr lang="es-ES_tradnl" dirty="0" smtClean="0"/>
              <a:t>PROPAGATION_NEVER</a:t>
            </a:r>
          </a:p>
          <a:p>
            <a:pPr lvl="1"/>
            <a:r>
              <a:rPr lang="es-ES_tradnl" dirty="0" smtClean="0"/>
              <a:t>Indica que el método nunca debe de correr dentro de una transacción. Si la transacción existe lanza una excepción.</a:t>
            </a:r>
          </a:p>
          <a:p>
            <a:r>
              <a:rPr lang="es-ES_tradnl" dirty="0" smtClean="0"/>
              <a:t>PROPAGATION_NOT_SUPPORTED	</a:t>
            </a:r>
          </a:p>
          <a:p>
            <a:pPr lvl="1"/>
            <a:r>
              <a:rPr lang="es-ES_tradnl" dirty="0" smtClean="0"/>
              <a:t>Indica que el método no debe de correr dentro de una transacción. Si la transacción existe la suspende por la duración del método.</a:t>
            </a:r>
          </a:p>
        </p:txBody>
      </p:sp>
    </p:spTree>
    <p:extLst>
      <p:ext uri="{BB962C8B-B14F-4D97-AF65-F5344CB8AC3E}">
        <p14:creationId xmlns:p14="http://schemas.microsoft.com/office/powerpoint/2010/main" val="3622485517"/>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Contenedor</a:t>
            </a:r>
            <a:endParaRPr lang="es-ES_tradnl" dirty="0"/>
          </a:p>
        </p:txBody>
      </p:sp>
      <p:pic>
        <p:nvPicPr>
          <p:cNvPr id="4" name="Content Placeholder 3" descr="Screen shot 2011-11-16 at 11.52.39 AM.png"/>
          <p:cNvPicPr>
            <a:picLocks noGrp="1" noChangeAspect="1"/>
          </p:cNvPicPr>
          <p:nvPr>
            <p:ph sz="quarter" idx="13"/>
          </p:nvPr>
        </p:nvPicPr>
        <p:blipFill>
          <a:blip r:embed="rId3">
            <a:extLst>
              <a:ext uri="{28A0092B-C50C-407E-A947-70E740481C1C}">
                <a14:useLocalDpi xmlns:a14="http://schemas.microsoft.com/office/drawing/2010/main" val="0"/>
              </a:ext>
            </a:extLst>
          </a:blip>
          <a:srcRect t="-24756" b="-24756"/>
          <a:stretch>
            <a:fillRect/>
          </a:stretch>
        </p:blipFill>
        <p:spPr/>
      </p:pic>
      <p:sp>
        <p:nvSpPr>
          <p:cNvPr id="5" name="Content Placeholder 4"/>
          <p:cNvSpPr>
            <a:spLocks noGrp="1"/>
          </p:cNvSpPr>
          <p:nvPr>
            <p:ph sz="quarter" idx="14"/>
          </p:nvPr>
        </p:nvSpPr>
        <p:spPr/>
        <p:txBody>
          <a:bodyPr/>
          <a:lstStyle/>
          <a:p>
            <a:r>
              <a:rPr lang="es-ES_tradnl" dirty="0" smtClean="0"/>
              <a:t>Los objetos de aplicación viven dentro del Contenedor y este maneja desde que son creados hasta que son finalizados y los enlaza mediante DI.</a:t>
            </a:r>
            <a:endParaRPr lang="es-ES_tradnl" dirty="0"/>
          </a:p>
        </p:txBody>
      </p:sp>
    </p:spTree>
    <p:extLst>
      <p:ext uri="{BB962C8B-B14F-4D97-AF65-F5344CB8AC3E}">
        <p14:creationId xmlns:p14="http://schemas.microsoft.com/office/powerpoint/2010/main" val="1942020045"/>
      </p:ext>
    </p:extLst>
  </p:cSld>
  <p:clrMapOvr>
    <a:masterClrMapping/>
  </p:clrMapOvr>
  <p:timing>
    <p:tnLst>
      <p:par>
        <p:cTn xmlns:p14="http://schemas.microsoft.com/office/powerpoint/2010/mai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s-ES_tradnl" dirty="0" smtClean="0"/>
              <a:t>Propagación de la Transacción</a:t>
            </a:r>
            <a:endParaRPr lang="es-ES_tradnl" dirty="0"/>
          </a:p>
        </p:txBody>
      </p:sp>
      <p:sp>
        <p:nvSpPr>
          <p:cNvPr id="3" name="Content Placeholder 2"/>
          <p:cNvSpPr>
            <a:spLocks noGrp="1"/>
          </p:cNvSpPr>
          <p:nvPr>
            <p:ph idx="1"/>
          </p:nvPr>
        </p:nvSpPr>
        <p:spPr/>
        <p:txBody>
          <a:bodyPr>
            <a:normAutofit fontScale="92500"/>
          </a:bodyPr>
          <a:lstStyle/>
          <a:p>
            <a:r>
              <a:rPr lang="es-ES_tradnl" dirty="0" smtClean="0"/>
              <a:t>PROPAGATION_REQUIRED</a:t>
            </a:r>
          </a:p>
          <a:p>
            <a:pPr lvl="1"/>
            <a:r>
              <a:rPr lang="es-ES_tradnl" dirty="0" smtClean="0"/>
              <a:t>Indica que el método debe de correr dentro de una transacción. Si existe una transacción correrá dentro de esa transacción. De lo contrario, creará una nueva transacción para correr dentro de esta.</a:t>
            </a:r>
          </a:p>
          <a:p>
            <a:r>
              <a:rPr lang="es-ES_tradnl" dirty="0" smtClean="0"/>
              <a:t>PROPAGATION_REQUIRES_NEW	</a:t>
            </a:r>
          </a:p>
          <a:p>
            <a:pPr lvl="1"/>
            <a:r>
              <a:rPr lang="es-ES_tradnl" dirty="0" smtClean="0"/>
              <a:t>Indica que el método debe de correr dentro de su propia transacción. Si la transacción existe la suspende por la duración del método.</a:t>
            </a:r>
          </a:p>
        </p:txBody>
      </p:sp>
    </p:spTree>
    <p:extLst>
      <p:ext uri="{BB962C8B-B14F-4D97-AF65-F5344CB8AC3E}">
        <p14:creationId xmlns:p14="http://schemas.microsoft.com/office/powerpoint/2010/main" val="52141072"/>
      </p:ext>
    </p:extLst>
  </p:cSld>
  <p:clrMapOvr>
    <a:masterClrMapping/>
  </p:clrMapOvr>
  <p:timing>
    <p:tnLst>
      <p:par>
        <p:cTn xmlns:p14="http://schemas.microsoft.com/office/powerpoint/2010/mai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s-ES_tradnl" dirty="0" smtClean="0"/>
              <a:t>Propagación de la Transacción</a:t>
            </a:r>
            <a:endParaRPr lang="es-ES_tradnl" dirty="0"/>
          </a:p>
        </p:txBody>
      </p:sp>
      <p:sp>
        <p:nvSpPr>
          <p:cNvPr id="3" name="Content Placeholder 2"/>
          <p:cNvSpPr>
            <a:spLocks noGrp="1"/>
          </p:cNvSpPr>
          <p:nvPr>
            <p:ph idx="1"/>
          </p:nvPr>
        </p:nvSpPr>
        <p:spPr/>
        <p:txBody>
          <a:bodyPr>
            <a:normAutofit/>
          </a:bodyPr>
          <a:lstStyle/>
          <a:p>
            <a:r>
              <a:rPr lang="es-ES_tradnl" dirty="0" smtClean="0"/>
              <a:t>PROPAGATION_SUPPORTS</a:t>
            </a:r>
          </a:p>
          <a:p>
            <a:pPr lvl="1"/>
            <a:r>
              <a:rPr lang="es-ES_tradnl" dirty="0" smtClean="0"/>
              <a:t>Indica que el método no requiere de una transacción para correr, pero que si se encuentra una, puede correr dentro de ella sin problemas.</a:t>
            </a:r>
          </a:p>
        </p:txBody>
      </p:sp>
    </p:spTree>
    <p:extLst>
      <p:ext uri="{BB962C8B-B14F-4D97-AF65-F5344CB8AC3E}">
        <p14:creationId xmlns:p14="http://schemas.microsoft.com/office/powerpoint/2010/main" val="891571508"/>
      </p:ext>
    </p:extLst>
  </p:cSld>
  <p:clrMapOvr>
    <a:masterClrMapping/>
  </p:clrMapOvr>
  <p:timing>
    <p:tnLst>
      <p:par>
        <p:cTn xmlns:p14="http://schemas.microsoft.com/office/powerpoint/2010/mai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s-ES_tradnl" dirty="0" smtClean="0"/>
              <a:t>Problemas de la Concurrencia</a:t>
            </a:r>
            <a:endParaRPr lang="es-ES_tradnl" dirty="0"/>
          </a:p>
        </p:txBody>
      </p:sp>
      <p:sp>
        <p:nvSpPr>
          <p:cNvPr id="3" name="Content Placeholder 2"/>
          <p:cNvSpPr>
            <a:spLocks noGrp="1"/>
          </p:cNvSpPr>
          <p:nvPr>
            <p:ph idx="1"/>
          </p:nvPr>
        </p:nvSpPr>
        <p:spPr/>
        <p:txBody>
          <a:bodyPr>
            <a:normAutofit fontScale="92500" lnSpcReduction="10000"/>
          </a:bodyPr>
          <a:lstStyle/>
          <a:p>
            <a:r>
              <a:rPr lang="es-ES_tradnl" dirty="0" err="1" smtClean="0"/>
              <a:t>Dirty</a:t>
            </a:r>
            <a:r>
              <a:rPr lang="es-ES_tradnl" dirty="0" smtClean="0"/>
              <a:t> </a:t>
            </a:r>
            <a:r>
              <a:rPr lang="es-ES_tradnl" dirty="0" err="1" smtClean="0"/>
              <a:t>reads</a:t>
            </a:r>
            <a:endParaRPr lang="es-ES_tradnl" dirty="0" smtClean="0"/>
          </a:p>
          <a:p>
            <a:pPr lvl="1"/>
            <a:r>
              <a:rPr lang="es-ES_tradnl" dirty="0" smtClean="0"/>
              <a:t>Estas ocurren cuando una transacción lee datos que aún no han sido aceptados (</a:t>
            </a:r>
            <a:r>
              <a:rPr lang="es-ES_tradnl" dirty="0" err="1" smtClean="0"/>
              <a:t>commited</a:t>
            </a:r>
            <a:r>
              <a:rPr lang="es-ES_tradnl" dirty="0" smtClean="0"/>
              <a:t>). Si por alguna razón hay un rechazo (</a:t>
            </a:r>
            <a:r>
              <a:rPr lang="es-ES_tradnl" dirty="0" err="1" smtClean="0"/>
              <a:t>rollback</a:t>
            </a:r>
            <a:r>
              <a:rPr lang="es-ES_tradnl" dirty="0"/>
              <a:t>)</a:t>
            </a:r>
            <a:r>
              <a:rPr lang="es-ES_tradnl" dirty="0" smtClean="0"/>
              <a:t> en la otra transacción, los datos que se obtuvieron fueron inválidos.</a:t>
            </a:r>
          </a:p>
          <a:p>
            <a:r>
              <a:rPr lang="es-ES_tradnl" dirty="0" err="1" smtClean="0"/>
              <a:t>Nonrepeatable</a:t>
            </a:r>
            <a:r>
              <a:rPr lang="es-ES_tradnl" dirty="0" smtClean="0"/>
              <a:t> </a:t>
            </a:r>
            <a:r>
              <a:rPr lang="es-ES_tradnl" dirty="0" err="1" smtClean="0"/>
              <a:t>reads</a:t>
            </a:r>
            <a:endParaRPr lang="es-ES_tradnl" dirty="0" smtClean="0"/>
          </a:p>
          <a:p>
            <a:pPr lvl="1"/>
            <a:r>
              <a:rPr lang="es-ES_tradnl" dirty="0" smtClean="0"/>
              <a:t>Estos ocurren cuando se obtienen datos diferentes para el mismo </a:t>
            </a:r>
            <a:r>
              <a:rPr lang="es-ES_tradnl" dirty="0" err="1" smtClean="0"/>
              <a:t>query</a:t>
            </a:r>
            <a:r>
              <a:rPr lang="es-ES_tradnl" dirty="0" smtClean="0"/>
              <a:t>. Esto generalmente se debe a que otra transacción está actualizando los datos.</a:t>
            </a:r>
          </a:p>
        </p:txBody>
      </p:sp>
    </p:spTree>
    <p:extLst>
      <p:ext uri="{BB962C8B-B14F-4D97-AF65-F5344CB8AC3E}">
        <p14:creationId xmlns:p14="http://schemas.microsoft.com/office/powerpoint/2010/main" val="1089626821"/>
      </p:ext>
    </p:extLst>
  </p:cSld>
  <p:clrMapOvr>
    <a:masterClrMapping/>
  </p:clrMapOvr>
  <p:timing>
    <p:tnLst>
      <p:par>
        <p:cTn xmlns:p14="http://schemas.microsoft.com/office/powerpoint/2010/mai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s-ES_tradnl" dirty="0" smtClean="0"/>
              <a:t>Problemas de la Concurrencia</a:t>
            </a:r>
            <a:endParaRPr lang="es-ES_tradnl" dirty="0"/>
          </a:p>
        </p:txBody>
      </p:sp>
      <p:sp>
        <p:nvSpPr>
          <p:cNvPr id="3" name="Content Placeholder 2"/>
          <p:cNvSpPr>
            <a:spLocks noGrp="1"/>
          </p:cNvSpPr>
          <p:nvPr>
            <p:ph idx="1"/>
          </p:nvPr>
        </p:nvSpPr>
        <p:spPr/>
        <p:txBody>
          <a:bodyPr>
            <a:normAutofit/>
          </a:bodyPr>
          <a:lstStyle/>
          <a:p>
            <a:r>
              <a:rPr lang="es-ES_tradnl" dirty="0" err="1" smtClean="0"/>
              <a:t>Phantom</a:t>
            </a:r>
            <a:r>
              <a:rPr lang="es-ES_tradnl" dirty="0" smtClean="0"/>
              <a:t> </a:t>
            </a:r>
            <a:r>
              <a:rPr lang="es-ES_tradnl" dirty="0" err="1" smtClean="0"/>
              <a:t>reads</a:t>
            </a:r>
            <a:endParaRPr lang="es-ES_tradnl" dirty="0" smtClean="0"/>
          </a:p>
          <a:p>
            <a:pPr lvl="1"/>
            <a:r>
              <a:rPr lang="es-ES_tradnl" dirty="0" smtClean="0"/>
              <a:t>La transacción T1 lee los datos, luego la transacción T2 añade datos. En </a:t>
            </a:r>
            <a:r>
              <a:rPr lang="es-ES_tradnl" dirty="0" err="1" smtClean="0"/>
              <a:t>queries</a:t>
            </a:r>
            <a:r>
              <a:rPr lang="es-ES_tradnl" dirty="0" smtClean="0"/>
              <a:t> subsecuentes la transacción T1 se da cuenta de que existen datos que no estaban ahí antes.</a:t>
            </a:r>
          </a:p>
        </p:txBody>
      </p:sp>
    </p:spTree>
    <p:extLst>
      <p:ext uri="{BB962C8B-B14F-4D97-AF65-F5344CB8AC3E}">
        <p14:creationId xmlns:p14="http://schemas.microsoft.com/office/powerpoint/2010/main" val="2659601484"/>
      </p:ext>
    </p:extLst>
  </p:cSld>
  <p:clrMapOvr>
    <a:masterClrMapping/>
  </p:clrMapOvr>
  <p:timing>
    <p:tnLst>
      <p:par>
        <p:cTn xmlns:p14="http://schemas.microsoft.com/office/powerpoint/2010/mai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Niveles de aislamiento</a:t>
            </a:r>
            <a:endParaRPr lang="es-ES_tradnl" dirty="0"/>
          </a:p>
        </p:txBody>
      </p:sp>
      <p:sp>
        <p:nvSpPr>
          <p:cNvPr id="3" name="Content Placeholder 2"/>
          <p:cNvSpPr>
            <a:spLocks noGrp="1"/>
          </p:cNvSpPr>
          <p:nvPr>
            <p:ph idx="1"/>
          </p:nvPr>
        </p:nvSpPr>
        <p:spPr/>
        <p:txBody>
          <a:bodyPr/>
          <a:lstStyle/>
          <a:p>
            <a:r>
              <a:rPr lang="es-ES_tradnl" dirty="0" smtClean="0"/>
              <a:t>ISOLATION_DEFAULT</a:t>
            </a:r>
          </a:p>
          <a:p>
            <a:pPr lvl="1"/>
            <a:r>
              <a:rPr lang="es-ES_tradnl" dirty="0" smtClean="0"/>
              <a:t>Usa el nivel de aislamiento del repositorio</a:t>
            </a:r>
          </a:p>
          <a:p>
            <a:r>
              <a:rPr lang="es-ES_tradnl" dirty="0" smtClean="0"/>
              <a:t>ISOLATION_READ_UNCOMMITTED</a:t>
            </a:r>
          </a:p>
          <a:p>
            <a:pPr lvl="1"/>
            <a:r>
              <a:rPr lang="es-ES_tradnl" dirty="0" smtClean="0"/>
              <a:t>Permite leer cambios que aun no han sido aceptados (</a:t>
            </a:r>
            <a:r>
              <a:rPr lang="es-ES_tradnl" dirty="0" err="1" smtClean="0"/>
              <a:t>committed</a:t>
            </a:r>
            <a:r>
              <a:rPr lang="es-ES_tradnl" dirty="0" smtClean="0"/>
              <a:t>). Puedes obtener </a:t>
            </a:r>
            <a:r>
              <a:rPr lang="es-ES_tradnl" i="1" dirty="0" err="1" smtClean="0"/>
              <a:t>dirty</a:t>
            </a:r>
            <a:r>
              <a:rPr lang="es-ES_tradnl" i="1" dirty="0" smtClean="0"/>
              <a:t> </a:t>
            </a:r>
            <a:r>
              <a:rPr lang="es-ES_tradnl" i="1" dirty="0" err="1" smtClean="0"/>
              <a:t>reads</a:t>
            </a:r>
            <a:r>
              <a:rPr lang="es-ES_tradnl" i="1" dirty="0" smtClean="0"/>
              <a:t>, </a:t>
            </a:r>
            <a:r>
              <a:rPr lang="es-ES_tradnl" i="1" dirty="0" err="1" smtClean="0"/>
              <a:t>phantom</a:t>
            </a:r>
            <a:r>
              <a:rPr lang="es-ES_tradnl" i="1" dirty="0" smtClean="0"/>
              <a:t> </a:t>
            </a:r>
            <a:r>
              <a:rPr lang="es-ES_tradnl" i="1" dirty="0" err="1" smtClean="0"/>
              <a:t>reads</a:t>
            </a:r>
            <a:r>
              <a:rPr lang="es-ES_tradnl" i="1" dirty="0" smtClean="0"/>
              <a:t>, </a:t>
            </a:r>
            <a:r>
              <a:rPr lang="es-ES_tradnl" dirty="0" smtClean="0"/>
              <a:t>y</a:t>
            </a:r>
            <a:r>
              <a:rPr lang="es-ES_tradnl" i="1" dirty="0" smtClean="0"/>
              <a:t> </a:t>
            </a:r>
            <a:r>
              <a:rPr lang="es-ES_tradnl" i="1" dirty="0" err="1" smtClean="0"/>
              <a:t>nonrepeatable</a:t>
            </a:r>
            <a:r>
              <a:rPr lang="es-ES_tradnl" i="1" dirty="0" smtClean="0"/>
              <a:t> </a:t>
            </a:r>
            <a:r>
              <a:rPr lang="es-ES_tradnl" i="1" dirty="0" err="1" smtClean="0"/>
              <a:t>reads</a:t>
            </a:r>
            <a:r>
              <a:rPr lang="es-ES_tradnl" i="1" dirty="0" smtClean="0"/>
              <a:t>.</a:t>
            </a:r>
            <a:endParaRPr lang="es-ES_tradnl" dirty="0" smtClean="0"/>
          </a:p>
          <a:p>
            <a:endParaRPr lang="es-ES_tradnl" dirty="0"/>
          </a:p>
        </p:txBody>
      </p:sp>
    </p:spTree>
    <p:extLst>
      <p:ext uri="{BB962C8B-B14F-4D97-AF65-F5344CB8AC3E}">
        <p14:creationId xmlns:p14="http://schemas.microsoft.com/office/powerpoint/2010/main" val="3403586685"/>
      </p:ext>
    </p:extLst>
  </p:cSld>
  <p:clrMapOvr>
    <a:masterClrMapping/>
  </p:clrMapOvr>
  <p:timing>
    <p:tnLst>
      <p:par>
        <p:cTn xmlns:p14="http://schemas.microsoft.com/office/powerpoint/2010/mai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Niveles de aislamiento</a:t>
            </a:r>
            <a:endParaRPr lang="es-ES_tradnl" dirty="0"/>
          </a:p>
        </p:txBody>
      </p:sp>
      <p:sp>
        <p:nvSpPr>
          <p:cNvPr id="3" name="Content Placeholder 2"/>
          <p:cNvSpPr>
            <a:spLocks noGrp="1"/>
          </p:cNvSpPr>
          <p:nvPr>
            <p:ph idx="1"/>
          </p:nvPr>
        </p:nvSpPr>
        <p:spPr/>
        <p:txBody>
          <a:bodyPr>
            <a:normAutofit/>
          </a:bodyPr>
          <a:lstStyle/>
          <a:p>
            <a:r>
              <a:rPr lang="es-ES_tradnl" dirty="0" smtClean="0"/>
              <a:t>ISOLATION_READ_COMMITED</a:t>
            </a:r>
          </a:p>
          <a:p>
            <a:pPr lvl="1"/>
            <a:r>
              <a:rPr lang="es-ES_tradnl" dirty="0" smtClean="0"/>
              <a:t>Permite leer cambios que han sido aceptados (</a:t>
            </a:r>
            <a:r>
              <a:rPr lang="es-ES_tradnl" dirty="0" err="1" smtClean="0"/>
              <a:t>commited</a:t>
            </a:r>
            <a:r>
              <a:rPr lang="es-ES_tradnl" dirty="0" smtClean="0"/>
              <a:t>). Puedes obtener </a:t>
            </a:r>
            <a:r>
              <a:rPr lang="es-ES_tradnl" i="1" dirty="0" err="1" smtClean="0"/>
              <a:t>phantom</a:t>
            </a:r>
            <a:r>
              <a:rPr lang="es-ES_tradnl" dirty="0" smtClean="0"/>
              <a:t> y </a:t>
            </a:r>
            <a:r>
              <a:rPr lang="es-ES_tradnl" i="1" dirty="0" err="1" smtClean="0"/>
              <a:t>nonrepeatable</a:t>
            </a:r>
            <a:r>
              <a:rPr lang="es-ES_tradnl" i="1" dirty="0" smtClean="0"/>
              <a:t> </a:t>
            </a:r>
            <a:r>
              <a:rPr lang="es-ES_tradnl" i="1" dirty="0" err="1" smtClean="0"/>
              <a:t>reads</a:t>
            </a:r>
            <a:r>
              <a:rPr lang="es-ES_tradnl" dirty="0" smtClean="0"/>
              <a:t>.</a:t>
            </a:r>
          </a:p>
          <a:p>
            <a:r>
              <a:rPr lang="es-ES_tradnl" dirty="0" smtClean="0"/>
              <a:t>ISOLATION_REPEATABLE_READ</a:t>
            </a:r>
          </a:p>
          <a:p>
            <a:pPr lvl="1"/>
            <a:r>
              <a:rPr lang="es-ES_tradnl" dirty="0" smtClean="0"/>
              <a:t>Todas las lecturas del mismo campo serán iguales a menos que cambie el dato dentro de la transacción. Puedes obtener </a:t>
            </a:r>
            <a:r>
              <a:rPr lang="es-ES_tradnl" i="1" dirty="0" err="1" smtClean="0"/>
              <a:t>phantom</a:t>
            </a:r>
            <a:r>
              <a:rPr lang="es-ES_tradnl" i="1" dirty="0" smtClean="0"/>
              <a:t> </a:t>
            </a:r>
            <a:r>
              <a:rPr lang="es-ES_tradnl" i="1" dirty="0" err="1" smtClean="0"/>
              <a:t>reads</a:t>
            </a:r>
            <a:r>
              <a:rPr lang="es-ES_tradnl" i="1" dirty="0" smtClean="0"/>
              <a:t>.</a:t>
            </a:r>
            <a:endParaRPr lang="es-ES_tradnl" dirty="0" smtClean="0"/>
          </a:p>
          <a:p>
            <a:endParaRPr lang="es-ES_tradnl" dirty="0"/>
          </a:p>
        </p:txBody>
      </p:sp>
    </p:spTree>
    <p:extLst>
      <p:ext uri="{BB962C8B-B14F-4D97-AF65-F5344CB8AC3E}">
        <p14:creationId xmlns:p14="http://schemas.microsoft.com/office/powerpoint/2010/main" val="1956944932"/>
      </p:ext>
    </p:extLst>
  </p:cSld>
  <p:clrMapOvr>
    <a:masterClrMapping/>
  </p:clrMapOvr>
  <p:timing>
    <p:tnLst>
      <p:par>
        <p:cTn xmlns:p14="http://schemas.microsoft.com/office/powerpoint/2010/mai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Niveles de aislamiento</a:t>
            </a:r>
            <a:endParaRPr lang="es-ES_tradnl" dirty="0"/>
          </a:p>
        </p:txBody>
      </p:sp>
      <p:sp>
        <p:nvSpPr>
          <p:cNvPr id="3" name="Content Placeholder 2"/>
          <p:cNvSpPr>
            <a:spLocks noGrp="1"/>
          </p:cNvSpPr>
          <p:nvPr>
            <p:ph idx="1"/>
          </p:nvPr>
        </p:nvSpPr>
        <p:spPr/>
        <p:txBody>
          <a:bodyPr>
            <a:normAutofit/>
          </a:bodyPr>
          <a:lstStyle/>
          <a:p>
            <a:r>
              <a:rPr lang="es-ES_tradnl" dirty="0" smtClean="0"/>
              <a:t>ISOLATION_SERIALIZABLE</a:t>
            </a:r>
          </a:p>
          <a:p>
            <a:pPr lvl="1"/>
            <a:r>
              <a:rPr lang="es-ES_tradnl" dirty="0" smtClean="0"/>
              <a:t>Este nivel de aislamiento cumple totalmente la prueba ACID, no te vas a encontrar con ninguno de los problemas antes mencionados, pero es la más lenta.</a:t>
            </a:r>
          </a:p>
        </p:txBody>
      </p:sp>
    </p:spTree>
    <p:extLst>
      <p:ext uri="{BB962C8B-B14F-4D97-AF65-F5344CB8AC3E}">
        <p14:creationId xmlns:p14="http://schemas.microsoft.com/office/powerpoint/2010/main" val="2103141680"/>
      </p:ext>
    </p:extLst>
  </p:cSld>
  <p:clrMapOvr>
    <a:masterClrMapping/>
  </p:clrMapOvr>
  <p:timing>
    <p:tnLst>
      <p:par>
        <p:cTn xmlns:p14="http://schemas.microsoft.com/office/powerpoint/2010/mai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Más propiedades</a:t>
            </a:r>
            <a:endParaRPr lang="es-ES_tradnl" dirty="0"/>
          </a:p>
        </p:txBody>
      </p:sp>
      <p:sp>
        <p:nvSpPr>
          <p:cNvPr id="3" name="Content Placeholder 2"/>
          <p:cNvSpPr>
            <a:spLocks noGrp="1"/>
          </p:cNvSpPr>
          <p:nvPr>
            <p:ph idx="1"/>
          </p:nvPr>
        </p:nvSpPr>
        <p:spPr/>
        <p:txBody>
          <a:bodyPr/>
          <a:lstStyle/>
          <a:p>
            <a:r>
              <a:rPr lang="es-ES_tradnl" dirty="0" smtClean="0"/>
              <a:t>READ-ONLY</a:t>
            </a:r>
          </a:p>
          <a:p>
            <a:pPr lvl="1"/>
            <a:r>
              <a:rPr lang="es-ES_tradnl" dirty="0" smtClean="0"/>
              <a:t>La transacción se vuelve solo lectura y el repositorio de datos puede hacer optimizaciones para manejarla. Si utilizas Hibernate, este se configurará de tal forma que no mande actualizaciones al repositorio y no sincronice los objetos</a:t>
            </a:r>
            <a:endParaRPr lang="es-ES_tradnl" dirty="0"/>
          </a:p>
        </p:txBody>
      </p:sp>
    </p:spTree>
    <p:extLst>
      <p:ext uri="{BB962C8B-B14F-4D97-AF65-F5344CB8AC3E}">
        <p14:creationId xmlns:p14="http://schemas.microsoft.com/office/powerpoint/2010/main" val="2364858557"/>
      </p:ext>
    </p:extLst>
  </p:cSld>
  <p:clrMapOvr>
    <a:masterClrMapping/>
  </p:clrMapOvr>
  <p:timing>
    <p:tnLst>
      <p:par>
        <p:cTn xmlns:p14="http://schemas.microsoft.com/office/powerpoint/2010/mai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Más propiedades</a:t>
            </a:r>
            <a:endParaRPr lang="es-ES_tradnl" dirty="0"/>
          </a:p>
        </p:txBody>
      </p:sp>
      <p:sp>
        <p:nvSpPr>
          <p:cNvPr id="3" name="Content Placeholder 2"/>
          <p:cNvSpPr>
            <a:spLocks noGrp="1"/>
          </p:cNvSpPr>
          <p:nvPr>
            <p:ph idx="1"/>
          </p:nvPr>
        </p:nvSpPr>
        <p:spPr/>
        <p:txBody>
          <a:bodyPr>
            <a:normAutofit fontScale="92500" lnSpcReduction="10000"/>
          </a:bodyPr>
          <a:lstStyle/>
          <a:p>
            <a:r>
              <a:rPr lang="es-ES_tradnl" dirty="0" smtClean="0"/>
              <a:t>TRANSACTION-TIMEOUT</a:t>
            </a:r>
          </a:p>
          <a:p>
            <a:pPr lvl="1"/>
            <a:r>
              <a:rPr lang="es-ES_tradnl" dirty="0" smtClean="0"/>
              <a:t>Para evitar candados que se queden hasta que la transacción termine, si esta dura más de N segundos, puede ser rechazada (</a:t>
            </a:r>
            <a:r>
              <a:rPr lang="es-ES_tradnl" dirty="0" err="1" smtClean="0"/>
              <a:t>rollback</a:t>
            </a:r>
            <a:r>
              <a:rPr lang="es-ES_tradnl" dirty="0" smtClean="0"/>
              <a:t>).</a:t>
            </a:r>
          </a:p>
          <a:p>
            <a:r>
              <a:rPr lang="es-ES_tradnl" dirty="0" smtClean="0"/>
              <a:t>ROLLBACK RULES</a:t>
            </a:r>
          </a:p>
          <a:p>
            <a:pPr lvl="1"/>
            <a:r>
              <a:rPr lang="es-ES_tradnl" dirty="0" smtClean="0"/>
              <a:t>Automáticamente se hace </a:t>
            </a:r>
            <a:r>
              <a:rPr lang="es-ES_tradnl" dirty="0" err="1" smtClean="0"/>
              <a:t>rollback</a:t>
            </a:r>
            <a:r>
              <a:rPr lang="es-ES_tradnl" dirty="0" smtClean="0"/>
              <a:t> si ocurre una excepción de tipo </a:t>
            </a:r>
            <a:r>
              <a:rPr lang="es-ES_tradnl" dirty="0" err="1" smtClean="0"/>
              <a:t>runtime</a:t>
            </a:r>
            <a:r>
              <a:rPr lang="es-ES_tradnl" dirty="0" smtClean="0"/>
              <a:t>, si una </a:t>
            </a:r>
            <a:r>
              <a:rPr lang="es-ES_tradnl" dirty="0" err="1" smtClean="0"/>
              <a:t>checked</a:t>
            </a:r>
            <a:r>
              <a:rPr lang="es-ES_tradnl" dirty="0" smtClean="0"/>
              <a:t> </a:t>
            </a:r>
            <a:r>
              <a:rPr lang="es-ES_tradnl" dirty="0" err="1" smtClean="0"/>
              <a:t>exception</a:t>
            </a:r>
            <a:r>
              <a:rPr lang="es-ES_tradnl" dirty="0" smtClean="0"/>
              <a:t> ocurre no hace </a:t>
            </a:r>
            <a:r>
              <a:rPr lang="es-ES_tradnl" dirty="0" err="1" smtClean="0"/>
              <a:t>rollback</a:t>
            </a:r>
            <a:r>
              <a:rPr lang="es-ES_tradnl" dirty="0" smtClean="0"/>
              <a:t>, pero se puede configurar de tal forma que si alguna excepción del tipo X ocurre haga un </a:t>
            </a:r>
            <a:r>
              <a:rPr lang="es-ES_tradnl" dirty="0" err="1" smtClean="0"/>
              <a:t>rollback</a:t>
            </a:r>
            <a:r>
              <a:rPr lang="es-ES_tradnl" dirty="0" smtClean="0"/>
              <a:t> y viceversa.</a:t>
            </a:r>
            <a:endParaRPr lang="es-ES_tradnl" dirty="0"/>
          </a:p>
        </p:txBody>
      </p:sp>
    </p:spTree>
    <p:extLst>
      <p:ext uri="{BB962C8B-B14F-4D97-AF65-F5344CB8AC3E}">
        <p14:creationId xmlns:p14="http://schemas.microsoft.com/office/powerpoint/2010/main" val="910659481"/>
      </p:ext>
    </p:extLst>
  </p:cSld>
  <p:clrMapOvr>
    <a:masterClrMapping/>
  </p:clrMapOvr>
  <p:timing>
    <p:tnLst>
      <p:par>
        <p:cTn xmlns:p14="http://schemas.microsoft.com/office/powerpoint/2010/mai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Configuración</a:t>
            </a:r>
            <a:endParaRPr lang="es-ES_tradnl" dirty="0"/>
          </a:p>
        </p:txBody>
      </p:sp>
      <p:pic>
        <p:nvPicPr>
          <p:cNvPr id="4" name="Content Placeholder 3" descr="Screen shot 2011-11-21 at 8.18.30 AM.png"/>
          <p:cNvPicPr>
            <a:picLocks noGrp="1" noChangeAspect="1"/>
          </p:cNvPicPr>
          <p:nvPr>
            <p:ph idx="1"/>
          </p:nvPr>
        </p:nvPicPr>
        <p:blipFill>
          <a:blip r:embed="rId2">
            <a:extLst>
              <a:ext uri="{28A0092B-C50C-407E-A947-70E740481C1C}">
                <a14:useLocalDpi xmlns:a14="http://schemas.microsoft.com/office/drawing/2010/main" val="0"/>
              </a:ext>
            </a:extLst>
          </a:blip>
          <a:srcRect t="-31942" b="-31942"/>
          <a:stretch>
            <a:fillRect/>
          </a:stretch>
        </p:blipFill>
        <p:spPr/>
      </p:pic>
    </p:spTree>
    <p:extLst>
      <p:ext uri="{BB962C8B-B14F-4D97-AF65-F5344CB8AC3E}">
        <p14:creationId xmlns:p14="http://schemas.microsoft.com/office/powerpoint/2010/main" val="1135803293"/>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s-ES_tradnl" dirty="0" smtClean="0"/>
              <a:t>Spring </a:t>
            </a:r>
            <a:r>
              <a:rPr lang="es-ES_tradnl" dirty="0" err="1" smtClean="0"/>
              <a:t>Core</a:t>
            </a:r>
            <a:endParaRPr lang="es-ES_tradnl" dirty="0"/>
          </a:p>
        </p:txBody>
      </p:sp>
      <p:sp>
        <p:nvSpPr>
          <p:cNvPr id="5" name="Text Placeholder 4"/>
          <p:cNvSpPr>
            <a:spLocks noGrp="1"/>
          </p:cNvSpPr>
          <p:nvPr>
            <p:ph type="body" idx="1"/>
          </p:nvPr>
        </p:nvSpPr>
        <p:spPr/>
        <p:txBody>
          <a:bodyPr/>
          <a:lstStyle/>
          <a:p>
            <a:endParaRPr lang="es-ES_tradnl"/>
          </a:p>
        </p:txBody>
      </p:sp>
    </p:spTree>
    <p:extLst>
      <p:ext uri="{BB962C8B-B14F-4D97-AF65-F5344CB8AC3E}">
        <p14:creationId xmlns:p14="http://schemas.microsoft.com/office/powerpoint/2010/main" val="410876583"/>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Contextos</a:t>
            </a:r>
            <a:endParaRPr lang="es-ES_tradnl" dirty="0"/>
          </a:p>
        </p:txBody>
      </p:sp>
      <p:sp>
        <p:nvSpPr>
          <p:cNvPr id="3" name="Content Placeholder 2"/>
          <p:cNvSpPr>
            <a:spLocks noGrp="1"/>
          </p:cNvSpPr>
          <p:nvPr>
            <p:ph idx="1"/>
          </p:nvPr>
        </p:nvSpPr>
        <p:spPr/>
        <p:txBody>
          <a:bodyPr>
            <a:normAutofit lnSpcReduction="10000"/>
          </a:bodyPr>
          <a:lstStyle/>
          <a:p>
            <a:r>
              <a:rPr lang="es-ES_tradnl" dirty="0" smtClean="0"/>
              <a:t>Contextos principales</a:t>
            </a:r>
          </a:p>
          <a:p>
            <a:pPr lvl="1"/>
            <a:r>
              <a:rPr lang="es-ES_tradnl" dirty="0" err="1" smtClean="0"/>
              <a:t>ClassPathXmlApplicationContext</a:t>
            </a:r>
            <a:endParaRPr lang="es-ES_tradnl" dirty="0" smtClean="0"/>
          </a:p>
          <a:p>
            <a:pPr lvl="2"/>
            <a:r>
              <a:rPr lang="es-ES_tradnl" dirty="0" smtClean="0"/>
              <a:t>Carga su definición de un XML que se encuentre en el </a:t>
            </a:r>
            <a:r>
              <a:rPr lang="es-ES_tradnl" i="1" dirty="0" err="1" smtClean="0"/>
              <a:t>classpath</a:t>
            </a:r>
            <a:endParaRPr lang="es-ES_tradnl" i="1" dirty="0" smtClean="0"/>
          </a:p>
          <a:p>
            <a:pPr lvl="1"/>
            <a:r>
              <a:rPr lang="es-ES_tradnl" dirty="0" err="1" smtClean="0"/>
              <a:t>FileSystemXmlApplicationContext</a:t>
            </a:r>
            <a:endParaRPr lang="es-ES_tradnl" dirty="0" smtClean="0"/>
          </a:p>
          <a:p>
            <a:pPr lvl="2"/>
            <a:r>
              <a:rPr lang="es-ES_tradnl" dirty="0" smtClean="0"/>
              <a:t>Carga su definición de un XML en el </a:t>
            </a:r>
            <a:r>
              <a:rPr lang="es-ES_tradnl" i="1" dirty="0" err="1" smtClean="0"/>
              <a:t>filesystem</a:t>
            </a:r>
            <a:endParaRPr lang="es-ES_tradnl" dirty="0" smtClean="0"/>
          </a:p>
          <a:p>
            <a:pPr lvl="1"/>
            <a:r>
              <a:rPr lang="es-ES_tradnl" dirty="0" err="1" smtClean="0"/>
              <a:t>XmlWebApplicationContext</a:t>
            </a:r>
            <a:endParaRPr lang="es-ES_tradnl" dirty="0" smtClean="0"/>
          </a:p>
          <a:p>
            <a:pPr lvl="2"/>
            <a:r>
              <a:rPr lang="es-ES_tradnl" dirty="0" smtClean="0"/>
              <a:t>Carga su definición de un XML contenido dentro de una aplicación web.</a:t>
            </a:r>
            <a:endParaRPr lang="es-ES_tradnl" dirty="0"/>
          </a:p>
        </p:txBody>
      </p:sp>
    </p:spTree>
    <p:extLst>
      <p:ext uri="{BB962C8B-B14F-4D97-AF65-F5344CB8AC3E}">
        <p14:creationId xmlns:p14="http://schemas.microsoft.com/office/powerpoint/2010/main" val="2841907090"/>
      </p:ext>
    </p:extLst>
  </p:cSld>
  <p:clrMapOvr>
    <a:masterClrMapping/>
  </p:clrMapOvr>
  <p:timing>
    <p:tnLst>
      <p:par>
        <p:cTn xmlns:p14="http://schemas.microsoft.com/office/powerpoint/2010/mai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Configuración</a:t>
            </a:r>
            <a:endParaRPr lang="es-ES_tradnl" dirty="0"/>
          </a:p>
        </p:txBody>
      </p:sp>
      <p:pic>
        <p:nvPicPr>
          <p:cNvPr id="4" name="Content Placeholder 3" descr="Screen shot 2011-11-21 at 8.19.15 AM.png"/>
          <p:cNvPicPr>
            <a:picLocks noGrp="1" noChangeAspect="1"/>
          </p:cNvPicPr>
          <p:nvPr>
            <p:ph idx="1"/>
          </p:nvPr>
        </p:nvPicPr>
        <p:blipFill>
          <a:blip r:embed="rId2">
            <a:extLst>
              <a:ext uri="{28A0092B-C50C-407E-A947-70E740481C1C}">
                <a14:useLocalDpi xmlns:a14="http://schemas.microsoft.com/office/drawing/2010/main" val="0"/>
              </a:ext>
            </a:extLst>
          </a:blip>
          <a:srcRect t="-46490" b="-46490"/>
          <a:stretch>
            <a:fillRect/>
          </a:stretch>
        </p:blipFill>
        <p:spPr/>
      </p:pic>
    </p:spTree>
    <p:extLst>
      <p:ext uri="{BB962C8B-B14F-4D97-AF65-F5344CB8AC3E}">
        <p14:creationId xmlns:p14="http://schemas.microsoft.com/office/powerpoint/2010/main" val="4215981894"/>
      </p:ext>
    </p:extLst>
  </p:cSld>
  <p:clrMapOvr>
    <a:masterClrMapping/>
  </p:clrMapOvr>
  <p:timing>
    <p:tnLst>
      <p:par>
        <p:cTn xmlns:p14="http://schemas.microsoft.com/office/powerpoint/2010/mai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Opciones de &lt;</a:t>
            </a:r>
            <a:r>
              <a:rPr lang="es-ES_tradnl" dirty="0" err="1" smtClean="0"/>
              <a:t>tx:</a:t>
            </a:r>
            <a:r>
              <a:rPr lang="es-ES_tradnl" i="1" dirty="0" err="1" smtClean="0"/>
              <a:t>method</a:t>
            </a:r>
            <a:r>
              <a:rPr lang="es-ES_tradnl" i="1" dirty="0"/>
              <a:t>&gt;</a:t>
            </a:r>
          </a:p>
        </p:txBody>
      </p:sp>
      <p:sp>
        <p:nvSpPr>
          <p:cNvPr id="3" name="Content Placeholder 2"/>
          <p:cNvSpPr>
            <a:spLocks noGrp="1"/>
          </p:cNvSpPr>
          <p:nvPr>
            <p:ph idx="1"/>
          </p:nvPr>
        </p:nvSpPr>
        <p:spPr/>
        <p:txBody>
          <a:bodyPr>
            <a:normAutofit lnSpcReduction="10000"/>
          </a:bodyPr>
          <a:lstStyle/>
          <a:p>
            <a:r>
              <a:rPr lang="es-ES_tradnl" dirty="0" err="1" smtClean="0"/>
              <a:t>isolation</a:t>
            </a:r>
            <a:endParaRPr lang="es-ES_tradnl" dirty="0" smtClean="0"/>
          </a:p>
          <a:p>
            <a:pPr lvl="1"/>
            <a:r>
              <a:rPr lang="es-ES_tradnl" dirty="0" smtClean="0"/>
              <a:t>Defines el nivel de aislamiento</a:t>
            </a:r>
          </a:p>
          <a:p>
            <a:r>
              <a:rPr lang="es-ES_tradnl" dirty="0" err="1" smtClean="0"/>
              <a:t>propagation</a:t>
            </a:r>
            <a:endParaRPr lang="es-ES_tradnl" dirty="0" smtClean="0"/>
          </a:p>
          <a:p>
            <a:pPr lvl="1"/>
            <a:r>
              <a:rPr lang="es-ES_tradnl" dirty="0" smtClean="0"/>
              <a:t>Defines el nivel de propagación</a:t>
            </a:r>
          </a:p>
          <a:p>
            <a:r>
              <a:rPr lang="es-ES_tradnl" dirty="0" err="1" smtClean="0"/>
              <a:t>read-only</a:t>
            </a:r>
            <a:endParaRPr lang="es-ES_tradnl" dirty="0" smtClean="0"/>
          </a:p>
          <a:p>
            <a:pPr lvl="1"/>
            <a:r>
              <a:rPr lang="es-ES_tradnl" dirty="0" smtClean="0"/>
              <a:t>Defines la transacción de solo lectura</a:t>
            </a:r>
          </a:p>
          <a:p>
            <a:r>
              <a:rPr lang="es-ES_tradnl" dirty="0" err="1" smtClean="0"/>
              <a:t>rollback-for</a:t>
            </a:r>
            <a:endParaRPr lang="es-ES_tradnl" dirty="0" smtClean="0"/>
          </a:p>
          <a:p>
            <a:pPr lvl="1"/>
            <a:r>
              <a:rPr lang="es-ES_tradnl" dirty="0" smtClean="0"/>
              <a:t>Defines las excepciones que provocarán un rechazo (</a:t>
            </a:r>
            <a:r>
              <a:rPr lang="es-ES_tradnl" dirty="0" err="1" smtClean="0"/>
              <a:t>rollback</a:t>
            </a:r>
            <a:r>
              <a:rPr lang="es-ES_tradnl" dirty="0" smtClean="0"/>
              <a:t>) de la transacción</a:t>
            </a:r>
          </a:p>
        </p:txBody>
      </p:sp>
    </p:spTree>
    <p:extLst>
      <p:ext uri="{BB962C8B-B14F-4D97-AF65-F5344CB8AC3E}">
        <p14:creationId xmlns:p14="http://schemas.microsoft.com/office/powerpoint/2010/main" val="1761657772"/>
      </p:ext>
    </p:extLst>
  </p:cSld>
  <p:clrMapOvr>
    <a:masterClrMapping/>
  </p:clrMapOvr>
  <p:timing>
    <p:tnLst>
      <p:par>
        <p:cTn xmlns:p14="http://schemas.microsoft.com/office/powerpoint/2010/mai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Opciones de &lt;</a:t>
            </a:r>
            <a:r>
              <a:rPr lang="es-ES_tradnl" dirty="0" err="1" smtClean="0"/>
              <a:t>tx:</a:t>
            </a:r>
            <a:r>
              <a:rPr lang="es-ES_tradnl" i="1" dirty="0" err="1" smtClean="0"/>
              <a:t>method</a:t>
            </a:r>
            <a:r>
              <a:rPr lang="es-ES_tradnl" i="1" dirty="0"/>
              <a:t>&gt;</a:t>
            </a:r>
          </a:p>
        </p:txBody>
      </p:sp>
      <p:sp>
        <p:nvSpPr>
          <p:cNvPr id="3" name="Content Placeholder 2"/>
          <p:cNvSpPr>
            <a:spLocks noGrp="1"/>
          </p:cNvSpPr>
          <p:nvPr>
            <p:ph idx="1"/>
          </p:nvPr>
        </p:nvSpPr>
        <p:spPr/>
        <p:txBody>
          <a:bodyPr>
            <a:normAutofit/>
          </a:bodyPr>
          <a:lstStyle/>
          <a:p>
            <a:r>
              <a:rPr lang="es-ES_tradnl" dirty="0" smtClean="0"/>
              <a:t>no-</a:t>
            </a:r>
            <a:r>
              <a:rPr lang="es-ES_tradnl" dirty="0" err="1" smtClean="0"/>
              <a:t>rollback</a:t>
            </a:r>
            <a:r>
              <a:rPr lang="es-ES_tradnl" dirty="0" smtClean="0"/>
              <a:t>-</a:t>
            </a:r>
            <a:r>
              <a:rPr lang="es-ES_tradnl" dirty="0" err="1" smtClean="0"/>
              <a:t>for</a:t>
            </a:r>
            <a:endParaRPr lang="es-ES_tradnl" dirty="0" smtClean="0"/>
          </a:p>
          <a:p>
            <a:pPr lvl="1"/>
            <a:r>
              <a:rPr lang="es-ES_tradnl" dirty="0" smtClean="0"/>
              <a:t>Defines las excepciones que no provocarán un rechazo (</a:t>
            </a:r>
            <a:r>
              <a:rPr lang="es-ES_tradnl" dirty="0" err="1" smtClean="0"/>
              <a:t>rollback</a:t>
            </a:r>
            <a:r>
              <a:rPr lang="es-ES_tradnl" dirty="0" smtClean="0"/>
              <a:t>) de la transacción</a:t>
            </a:r>
          </a:p>
          <a:p>
            <a:r>
              <a:rPr lang="es-ES_tradnl" dirty="0" smtClean="0"/>
              <a:t>time-</a:t>
            </a:r>
            <a:r>
              <a:rPr lang="es-ES_tradnl" dirty="0" err="1" smtClean="0"/>
              <a:t>out</a:t>
            </a:r>
            <a:endParaRPr lang="es-ES_tradnl" dirty="0" smtClean="0"/>
          </a:p>
          <a:p>
            <a:pPr lvl="1"/>
            <a:r>
              <a:rPr lang="es-ES_tradnl" dirty="0" smtClean="0"/>
              <a:t>Defines el tiempo en segundos que es permitido para que la transacción sea aceptada</a:t>
            </a:r>
          </a:p>
        </p:txBody>
      </p:sp>
    </p:spTree>
    <p:extLst>
      <p:ext uri="{BB962C8B-B14F-4D97-AF65-F5344CB8AC3E}">
        <p14:creationId xmlns:p14="http://schemas.microsoft.com/office/powerpoint/2010/main" val="1517798203"/>
      </p:ext>
    </p:extLst>
  </p:cSld>
  <p:clrMapOvr>
    <a:masterClrMapping/>
  </p:clrMapOvr>
  <p:timing>
    <p:tnLst>
      <p:par>
        <p:cTn xmlns:p14="http://schemas.microsoft.com/office/powerpoint/2010/mai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Transacción con AOP</a:t>
            </a:r>
            <a:endParaRPr lang="es-ES_tradnl" dirty="0"/>
          </a:p>
        </p:txBody>
      </p:sp>
      <p:pic>
        <p:nvPicPr>
          <p:cNvPr id="4" name="Content Placeholder 3" descr="Screen shot 2011-11-21 at 8.26.06 AM.png"/>
          <p:cNvPicPr>
            <a:picLocks noGrp="1" noChangeAspect="1"/>
          </p:cNvPicPr>
          <p:nvPr>
            <p:ph idx="1"/>
          </p:nvPr>
        </p:nvPicPr>
        <p:blipFill>
          <a:blip r:embed="rId2">
            <a:extLst>
              <a:ext uri="{28A0092B-C50C-407E-A947-70E740481C1C}">
                <a14:useLocalDpi xmlns:a14="http://schemas.microsoft.com/office/drawing/2010/main" val="0"/>
              </a:ext>
            </a:extLst>
          </a:blip>
          <a:srcRect t="-94559" b="-94559"/>
          <a:stretch>
            <a:fillRect/>
          </a:stretch>
        </p:blipFill>
        <p:spPr/>
      </p:pic>
    </p:spTree>
    <p:extLst>
      <p:ext uri="{BB962C8B-B14F-4D97-AF65-F5344CB8AC3E}">
        <p14:creationId xmlns:p14="http://schemas.microsoft.com/office/powerpoint/2010/main" val="700182517"/>
      </p:ext>
    </p:extLst>
  </p:cSld>
  <p:clrMapOvr>
    <a:masterClrMapping/>
  </p:clrMapOvr>
  <p:timing>
    <p:tnLst>
      <p:par>
        <p:cTn xmlns:p14="http://schemas.microsoft.com/office/powerpoint/2010/mai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s-ES_tradnl" dirty="0" smtClean="0"/>
              <a:t>Transacciones con anotaciones</a:t>
            </a:r>
            <a:endParaRPr lang="es-ES_tradnl" dirty="0"/>
          </a:p>
        </p:txBody>
      </p:sp>
      <p:pic>
        <p:nvPicPr>
          <p:cNvPr id="4" name="Content Placeholder 3" descr="Screen shot 2011-11-21 at 8.27.30 AM.png"/>
          <p:cNvPicPr>
            <a:picLocks noGrp="1" noChangeAspect="1"/>
          </p:cNvPicPr>
          <p:nvPr>
            <p:ph sz="quarter" idx="13"/>
          </p:nvPr>
        </p:nvPicPr>
        <p:blipFill>
          <a:blip r:embed="rId2">
            <a:extLst>
              <a:ext uri="{28A0092B-C50C-407E-A947-70E740481C1C}">
                <a14:useLocalDpi xmlns:a14="http://schemas.microsoft.com/office/drawing/2010/main" val="0"/>
              </a:ext>
            </a:extLst>
          </a:blip>
          <a:srcRect t="-128511" b="-128511"/>
          <a:stretch>
            <a:fillRect/>
          </a:stretch>
        </p:blipFill>
        <p:spPr>
          <a:xfrm>
            <a:off x="1042416" y="2313432"/>
            <a:ext cx="7022592" cy="1032381"/>
          </a:xfrm>
        </p:spPr>
      </p:pic>
      <p:pic>
        <p:nvPicPr>
          <p:cNvPr id="7" name="Content Placeholder 6" descr="Screen shot 2011-11-21 at 8.27.58 AM.png"/>
          <p:cNvPicPr>
            <a:picLocks noGrp="1" noChangeAspect="1"/>
          </p:cNvPicPr>
          <p:nvPr>
            <p:ph sz="quarter" idx="14"/>
          </p:nvPr>
        </p:nvPicPr>
        <p:blipFill>
          <a:blip r:embed="rId3">
            <a:extLst>
              <a:ext uri="{28A0092B-C50C-407E-A947-70E740481C1C}">
                <a14:useLocalDpi xmlns:a14="http://schemas.microsoft.com/office/drawing/2010/main" val="0"/>
              </a:ext>
            </a:extLst>
          </a:blip>
          <a:srcRect t="-19905" b="-19905"/>
          <a:stretch>
            <a:fillRect/>
          </a:stretch>
        </p:blipFill>
        <p:spPr>
          <a:xfrm>
            <a:off x="1042988" y="3346450"/>
            <a:ext cx="7021512" cy="2460625"/>
          </a:xfrm>
        </p:spPr>
      </p:pic>
    </p:spTree>
    <p:extLst>
      <p:ext uri="{BB962C8B-B14F-4D97-AF65-F5344CB8AC3E}">
        <p14:creationId xmlns:p14="http://schemas.microsoft.com/office/powerpoint/2010/main" val="2916405942"/>
      </p:ext>
    </p:extLst>
  </p:cSld>
  <p:clrMapOvr>
    <a:masterClrMapping/>
  </p:clrMapOvr>
  <p:timing>
    <p:tnLst>
      <p:par>
        <p:cTn xmlns:p14="http://schemas.microsoft.com/office/powerpoint/2010/mai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Ejemplo</a:t>
            </a:r>
            <a:endParaRPr lang="es-ES_tradnl" dirty="0"/>
          </a:p>
        </p:txBody>
      </p:sp>
    </p:spTree>
    <p:extLst>
      <p:ext uri="{BB962C8B-B14F-4D97-AF65-F5344CB8AC3E}">
        <p14:creationId xmlns:p14="http://schemas.microsoft.com/office/powerpoint/2010/main" val="730325716"/>
      </p:ext>
    </p:extLst>
  </p:cSld>
  <p:clrMapOvr>
    <a:masterClrMapping/>
  </p:clrMapOvr>
  <p:timing>
    <p:tnLst>
      <p:par>
        <p:cTn xmlns:p14="http://schemas.microsoft.com/office/powerpoint/2010/mai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Ejercicio</a:t>
            </a:r>
            <a:endParaRPr lang="es-ES_tradnl" dirty="0"/>
          </a:p>
        </p:txBody>
      </p:sp>
      <p:sp>
        <p:nvSpPr>
          <p:cNvPr id="3" name="Content Placeholder 2"/>
          <p:cNvSpPr>
            <a:spLocks noGrp="1"/>
          </p:cNvSpPr>
          <p:nvPr>
            <p:ph idx="1"/>
          </p:nvPr>
        </p:nvSpPr>
        <p:spPr/>
        <p:txBody>
          <a:bodyPr/>
          <a:lstStyle/>
          <a:p>
            <a:r>
              <a:rPr lang="es-ES_tradnl" dirty="0" smtClean="0"/>
              <a:t>Agregar a aplicación Lote definición de transacciones y pruebas de que las transacciones están funcionando.</a:t>
            </a:r>
            <a:endParaRPr lang="es-ES_tradnl" dirty="0"/>
          </a:p>
        </p:txBody>
      </p:sp>
    </p:spTree>
    <p:extLst>
      <p:ext uri="{BB962C8B-B14F-4D97-AF65-F5344CB8AC3E}">
        <p14:creationId xmlns:p14="http://schemas.microsoft.com/office/powerpoint/2010/main" val="3543852605"/>
      </p:ext>
    </p:extLst>
  </p:cSld>
  <p:clrMapOvr>
    <a:masterClrMapping/>
  </p:clrMapOvr>
  <p:timing>
    <p:tnLst>
      <p:par>
        <p:cTn xmlns:p14="http://schemas.microsoft.com/office/powerpoint/2010/mai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Spring MVC</a:t>
            </a:r>
            <a:endParaRPr lang="es-ES_tradnl" dirty="0"/>
          </a:p>
        </p:txBody>
      </p:sp>
      <p:pic>
        <p:nvPicPr>
          <p:cNvPr id="5" name="Content Placeholder 4" descr="Screen shot 2011-11-21 at 8.30.44 AM.png"/>
          <p:cNvPicPr>
            <a:picLocks noGrp="1" noChangeAspect="1"/>
          </p:cNvPicPr>
          <p:nvPr>
            <p:ph idx="1"/>
          </p:nvPr>
        </p:nvPicPr>
        <p:blipFill>
          <a:blip r:embed="rId2">
            <a:extLst>
              <a:ext uri="{28A0092B-C50C-407E-A947-70E740481C1C}">
                <a14:useLocalDpi xmlns:a14="http://schemas.microsoft.com/office/drawing/2010/main" val="0"/>
              </a:ext>
            </a:extLst>
          </a:blip>
          <a:srcRect t="7152" b="7152"/>
          <a:stretch>
            <a:fillRect/>
          </a:stretch>
        </p:blipFill>
        <p:spPr>
          <a:xfrm>
            <a:off x="1042988" y="2324100"/>
            <a:ext cx="6777037" cy="3508375"/>
          </a:xfrm>
        </p:spPr>
      </p:pic>
    </p:spTree>
    <p:extLst>
      <p:ext uri="{BB962C8B-B14F-4D97-AF65-F5344CB8AC3E}">
        <p14:creationId xmlns:p14="http://schemas.microsoft.com/office/powerpoint/2010/main" val="52505006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Configuración en </a:t>
            </a:r>
            <a:r>
              <a:rPr lang="es-ES_tradnl" dirty="0" err="1" smtClean="0"/>
              <a:t>web.xml</a:t>
            </a:r>
            <a:endParaRPr lang="es-ES_tradnl" dirty="0"/>
          </a:p>
        </p:txBody>
      </p:sp>
      <p:pic>
        <p:nvPicPr>
          <p:cNvPr id="4" name="Content Placeholder 3" descr="Screen shot 2011-11-21 at 8.38.39 AM.png"/>
          <p:cNvPicPr>
            <a:picLocks noGrp="1" noChangeAspect="1"/>
          </p:cNvPicPr>
          <p:nvPr>
            <p:ph sz="quarter" idx="13"/>
          </p:nvPr>
        </p:nvPicPr>
        <p:blipFill>
          <a:blip r:embed="rId2">
            <a:extLst>
              <a:ext uri="{28A0092B-C50C-407E-A947-70E740481C1C}">
                <a14:useLocalDpi xmlns:a14="http://schemas.microsoft.com/office/drawing/2010/main" val="0"/>
              </a:ext>
            </a:extLst>
          </a:blip>
          <a:srcRect t="-1558" b="-1558"/>
          <a:stretch>
            <a:fillRect/>
          </a:stretch>
        </p:blipFill>
        <p:spPr>
          <a:xfrm>
            <a:off x="1042416" y="2313432"/>
            <a:ext cx="7022592" cy="1740618"/>
          </a:xfrm>
        </p:spPr>
      </p:pic>
      <p:pic>
        <p:nvPicPr>
          <p:cNvPr id="6" name="Content Placeholder 5" descr="Screen shot 2011-11-21 at 8.38.48 AM.png"/>
          <p:cNvPicPr>
            <a:picLocks noGrp="1" noChangeAspect="1"/>
          </p:cNvPicPr>
          <p:nvPr>
            <p:ph sz="quarter" idx="14"/>
          </p:nvPr>
        </p:nvPicPr>
        <p:blipFill>
          <a:blip r:embed="rId3">
            <a:extLst>
              <a:ext uri="{28A0092B-C50C-407E-A947-70E740481C1C}">
                <a14:useLocalDpi xmlns:a14="http://schemas.microsoft.com/office/drawing/2010/main" val="0"/>
              </a:ext>
            </a:extLst>
          </a:blip>
          <a:srcRect t="-6215" b="-6215"/>
          <a:stretch>
            <a:fillRect/>
          </a:stretch>
        </p:blipFill>
        <p:spPr>
          <a:xfrm>
            <a:off x="1043490" y="4054049"/>
            <a:ext cx="7021518" cy="1752389"/>
          </a:xfrm>
        </p:spPr>
      </p:pic>
    </p:spTree>
    <p:extLst>
      <p:ext uri="{BB962C8B-B14F-4D97-AF65-F5344CB8AC3E}">
        <p14:creationId xmlns:p14="http://schemas.microsoft.com/office/powerpoint/2010/main" val="40418132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Configuración</a:t>
            </a:r>
            <a:endParaRPr lang="es-ES_tradnl" dirty="0"/>
          </a:p>
        </p:txBody>
      </p:sp>
      <p:pic>
        <p:nvPicPr>
          <p:cNvPr id="6" name="Content Placeholder 5" descr="Screen shot 2011-11-21 at 8.38.57 AM.png"/>
          <p:cNvPicPr>
            <a:picLocks noGrp="1" noChangeAspect="1"/>
          </p:cNvPicPr>
          <p:nvPr>
            <p:ph idx="1"/>
          </p:nvPr>
        </p:nvPicPr>
        <p:blipFill>
          <a:blip r:embed="rId2">
            <a:extLst>
              <a:ext uri="{28A0092B-C50C-407E-A947-70E740481C1C}">
                <a14:useLocalDpi xmlns:a14="http://schemas.microsoft.com/office/drawing/2010/main" val="0"/>
              </a:ext>
            </a:extLst>
          </a:blip>
          <a:srcRect t="-21427" b="-21427"/>
          <a:stretch>
            <a:fillRect/>
          </a:stretch>
        </p:blipFill>
        <p:spPr/>
      </p:pic>
    </p:spTree>
    <p:extLst>
      <p:ext uri="{BB962C8B-B14F-4D97-AF65-F5344CB8AC3E}">
        <p14:creationId xmlns:p14="http://schemas.microsoft.com/office/powerpoint/2010/main" val="2368388890"/>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Ejemplos</a:t>
            </a:r>
            <a:endParaRPr lang="es-ES_tradnl" dirty="0"/>
          </a:p>
        </p:txBody>
      </p:sp>
      <p:pic>
        <p:nvPicPr>
          <p:cNvPr id="4" name="Content Placeholder 3" descr="Screen shot 2011-11-16 at 11.58.19 AM.png"/>
          <p:cNvPicPr>
            <a:picLocks noGrp="1" noChangeAspect="1"/>
          </p:cNvPicPr>
          <p:nvPr>
            <p:ph sz="quarter" idx="13"/>
          </p:nvPr>
        </p:nvPicPr>
        <p:blipFill>
          <a:blip r:embed="rId2">
            <a:extLst>
              <a:ext uri="{28A0092B-C50C-407E-A947-70E740481C1C}">
                <a14:useLocalDpi xmlns:a14="http://schemas.microsoft.com/office/drawing/2010/main" val="0"/>
              </a:ext>
            </a:extLst>
          </a:blip>
          <a:srcRect t="-118004" b="-118004"/>
          <a:stretch>
            <a:fillRect/>
          </a:stretch>
        </p:blipFill>
        <p:spPr>
          <a:xfrm>
            <a:off x="1042416" y="2313432"/>
            <a:ext cx="7022592" cy="1746504"/>
          </a:xfrm>
        </p:spPr>
      </p:pic>
      <p:pic>
        <p:nvPicPr>
          <p:cNvPr id="6" name="Content Placeholder 5" descr="Screen shot 2011-11-16 at 11.58.27 AM.png"/>
          <p:cNvPicPr>
            <a:picLocks noGrp="1" noChangeAspect="1"/>
          </p:cNvPicPr>
          <p:nvPr>
            <p:ph sz="quarter" idx="14"/>
          </p:nvPr>
        </p:nvPicPr>
        <p:blipFill>
          <a:blip r:embed="rId3">
            <a:extLst>
              <a:ext uri="{28A0092B-C50C-407E-A947-70E740481C1C}">
                <a14:useLocalDpi xmlns:a14="http://schemas.microsoft.com/office/drawing/2010/main" val="0"/>
              </a:ext>
            </a:extLst>
          </a:blip>
          <a:srcRect t="-94310" b="-94310"/>
          <a:stretch>
            <a:fillRect/>
          </a:stretch>
        </p:blipFill>
        <p:spPr>
          <a:xfrm>
            <a:off x="1042416" y="4059936"/>
            <a:ext cx="7022592" cy="1750314"/>
          </a:xfrm>
        </p:spPr>
      </p:pic>
    </p:spTree>
    <p:extLst>
      <p:ext uri="{BB962C8B-B14F-4D97-AF65-F5344CB8AC3E}">
        <p14:creationId xmlns:p14="http://schemas.microsoft.com/office/powerpoint/2010/main" val="1770604082"/>
      </p:ext>
    </p:extLst>
  </p:cSld>
  <p:clrMapOvr>
    <a:masterClrMapping/>
  </p:clrMapOvr>
  <p:timing>
    <p:tnLst>
      <p:par>
        <p:cTn xmlns:p14="http://schemas.microsoft.com/office/powerpoint/2010/mai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Ejemplo</a:t>
            </a:r>
            <a:endParaRPr lang="es-ES_tradnl" dirty="0"/>
          </a:p>
        </p:txBody>
      </p:sp>
    </p:spTree>
    <p:extLst>
      <p:ext uri="{BB962C8B-B14F-4D97-AF65-F5344CB8AC3E}">
        <p14:creationId xmlns:p14="http://schemas.microsoft.com/office/powerpoint/2010/main" val="746738044"/>
      </p:ext>
    </p:extLst>
  </p:cSld>
  <p:clrMapOvr>
    <a:masterClrMapping/>
  </p:clrMapOvr>
  <p:timing>
    <p:tnLst>
      <p:par>
        <p:cTn xmlns:p14="http://schemas.microsoft.com/office/powerpoint/2010/mai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Resolución de Vistas</a:t>
            </a:r>
            <a:endParaRPr lang="es-ES_tradnl" dirty="0"/>
          </a:p>
        </p:txBody>
      </p:sp>
      <p:sp>
        <p:nvSpPr>
          <p:cNvPr id="3" name="Content Placeholder 2"/>
          <p:cNvSpPr>
            <a:spLocks noGrp="1"/>
          </p:cNvSpPr>
          <p:nvPr>
            <p:ph idx="1"/>
          </p:nvPr>
        </p:nvSpPr>
        <p:spPr/>
        <p:txBody>
          <a:bodyPr/>
          <a:lstStyle/>
          <a:p>
            <a:r>
              <a:rPr lang="es-ES_tradnl" dirty="0" err="1" smtClean="0"/>
              <a:t>BeanNameViewResolver</a:t>
            </a:r>
            <a:endParaRPr lang="es-ES_tradnl" dirty="0" smtClean="0"/>
          </a:p>
          <a:p>
            <a:r>
              <a:rPr lang="es-ES_tradnl" dirty="0" err="1" smtClean="0"/>
              <a:t>ContentNegotiatingViewResolver</a:t>
            </a:r>
            <a:endParaRPr lang="es-ES_tradnl" dirty="0" smtClean="0"/>
          </a:p>
          <a:p>
            <a:r>
              <a:rPr lang="es-ES_tradnl" dirty="0" err="1" smtClean="0"/>
              <a:t>FreeMarkerViewResolver</a:t>
            </a:r>
            <a:endParaRPr lang="es-ES_tradnl" dirty="0" smtClean="0"/>
          </a:p>
          <a:p>
            <a:r>
              <a:rPr lang="es-ES_tradnl" dirty="0" err="1" smtClean="0"/>
              <a:t>InternalResourceViewResolver</a:t>
            </a:r>
            <a:endParaRPr lang="es-ES_tradnl" dirty="0" smtClean="0"/>
          </a:p>
          <a:p>
            <a:r>
              <a:rPr lang="es-ES_tradnl" dirty="0" err="1" smtClean="0"/>
              <a:t>JasperReportsViewResolver</a:t>
            </a:r>
            <a:endParaRPr lang="es-ES_tradnl" dirty="0" smtClean="0"/>
          </a:p>
          <a:p>
            <a:r>
              <a:rPr lang="es-ES_tradnl" dirty="0" err="1" smtClean="0"/>
              <a:t>ResourceBundleViewResolver</a:t>
            </a:r>
            <a:endParaRPr lang="es-ES_tradnl" dirty="0" smtClean="0"/>
          </a:p>
          <a:p>
            <a:r>
              <a:rPr lang="es-ES_tradnl" dirty="0" err="1" smtClean="0"/>
              <a:t>TilesViewResolver</a:t>
            </a:r>
            <a:endParaRPr lang="es-ES_tradnl" dirty="0" smtClean="0"/>
          </a:p>
        </p:txBody>
      </p:sp>
    </p:spTree>
    <p:extLst>
      <p:ext uri="{BB962C8B-B14F-4D97-AF65-F5344CB8AC3E}">
        <p14:creationId xmlns:p14="http://schemas.microsoft.com/office/powerpoint/2010/main" val="2659074538"/>
      </p:ext>
    </p:extLst>
  </p:cSld>
  <p:clrMapOvr>
    <a:masterClrMapping/>
  </p:clrMapOvr>
  <p:timing>
    <p:tnLst>
      <p:par>
        <p:cTn xmlns:p14="http://schemas.microsoft.com/office/powerpoint/2010/mai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Resolución de Vistas</a:t>
            </a:r>
            <a:endParaRPr lang="es-ES_tradnl" dirty="0"/>
          </a:p>
        </p:txBody>
      </p:sp>
      <p:sp>
        <p:nvSpPr>
          <p:cNvPr id="3" name="Content Placeholder 2"/>
          <p:cNvSpPr>
            <a:spLocks noGrp="1"/>
          </p:cNvSpPr>
          <p:nvPr>
            <p:ph idx="1"/>
          </p:nvPr>
        </p:nvSpPr>
        <p:spPr/>
        <p:txBody>
          <a:bodyPr/>
          <a:lstStyle/>
          <a:p>
            <a:r>
              <a:rPr lang="es-ES_tradnl" dirty="0" err="1" smtClean="0"/>
              <a:t>UrlBasedViewResolver</a:t>
            </a:r>
            <a:endParaRPr lang="es-ES_tradnl" dirty="0" smtClean="0"/>
          </a:p>
          <a:p>
            <a:r>
              <a:rPr lang="es-ES_tradnl" dirty="0" err="1" smtClean="0"/>
              <a:t>VelocityLayoutViewResolver</a:t>
            </a:r>
            <a:endParaRPr lang="es-ES_tradnl" dirty="0" smtClean="0"/>
          </a:p>
          <a:p>
            <a:r>
              <a:rPr lang="es-ES_tradnl" dirty="0" err="1" smtClean="0"/>
              <a:t>VelocityViewResolver</a:t>
            </a:r>
            <a:endParaRPr lang="es-ES_tradnl" dirty="0" smtClean="0"/>
          </a:p>
          <a:p>
            <a:r>
              <a:rPr lang="es-ES_tradnl" dirty="0" err="1" smtClean="0"/>
              <a:t>XmlViewResolver</a:t>
            </a:r>
            <a:endParaRPr lang="es-ES_tradnl" dirty="0" smtClean="0"/>
          </a:p>
          <a:p>
            <a:r>
              <a:rPr lang="es-ES_tradnl" dirty="0" err="1"/>
              <a:t>XsltViewResolver</a:t>
            </a:r>
            <a:endParaRPr lang="es-ES_tradnl" dirty="0"/>
          </a:p>
        </p:txBody>
      </p:sp>
    </p:spTree>
    <p:extLst>
      <p:ext uri="{BB962C8B-B14F-4D97-AF65-F5344CB8AC3E}">
        <p14:creationId xmlns:p14="http://schemas.microsoft.com/office/powerpoint/2010/main" val="2850267725"/>
      </p:ext>
    </p:extLst>
  </p:cSld>
  <p:clrMapOvr>
    <a:masterClrMapping/>
  </p:clrMapOvr>
  <p:timing>
    <p:tnLst>
      <p:par>
        <p:cTn xmlns:p14="http://schemas.microsoft.com/office/powerpoint/2010/mai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s-ES_tradnl" dirty="0" smtClean="0"/>
              <a:t>Configuración de Resolución de Vistas</a:t>
            </a:r>
            <a:endParaRPr lang="es-ES_tradnl" dirty="0"/>
          </a:p>
        </p:txBody>
      </p:sp>
      <p:pic>
        <p:nvPicPr>
          <p:cNvPr id="4" name="Content Placeholder 3" descr="Screen shot 2011-11-21 at 3.54.19 PM.png"/>
          <p:cNvPicPr>
            <a:picLocks noGrp="1" noChangeAspect="1"/>
          </p:cNvPicPr>
          <p:nvPr>
            <p:ph idx="1"/>
          </p:nvPr>
        </p:nvPicPr>
        <p:blipFill>
          <a:blip r:embed="rId2">
            <a:extLst>
              <a:ext uri="{28A0092B-C50C-407E-A947-70E740481C1C}">
                <a14:useLocalDpi xmlns:a14="http://schemas.microsoft.com/office/drawing/2010/main" val="0"/>
              </a:ext>
            </a:extLst>
          </a:blip>
          <a:srcRect t="-134144" b="-134144"/>
          <a:stretch>
            <a:fillRect/>
          </a:stretch>
        </p:blipFill>
        <p:spPr/>
      </p:pic>
    </p:spTree>
    <p:extLst>
      <p:ext uri="{BB962C8B-B14F-4D97-AF65-F5344CB8AC3E}">
        <p14:creationId xmlns:p14="http://schemas.microsoft.com/office/powerpoint/2010/main" val="1787947773"/>
      </p:ext>
    </p:extLst>
  </p:cSld>
  <p:clrMapOvr>
    <a:masterClrMapping/>
  </p:clrMapOvr>
  <p:timing>
    <p:tnLst>
      <p:par>
        <p:cTn xmlns:p14="http://schemas.microsoft.com/office/powerpoint/2010/mai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s-ES_tradnl" dirty="0" smtClean="0"/>
              <a:t>Configuración de Resolución de Vistas</a:t>
            </a:r>
            <a:endParaRPr lang="es-ES_tradnl" dirty="0"/>
          </a:p>
        </p:txBody>
      </p:sp>
      <p:pic>
        <p:nvPicPr>
          <p:cNvPr id="5" name="Content Placeholder 4" descr="Screen shot 2011-11-21 at 3.54.58 PM.png"/>
          <p:cNvPicPr>
            <a:picLocks noGrp="1" noChangeAspect="1"/>
          </p:cNvPicPr>
          <p:nvPr>
            <p:ph idx="1"/>
          </p:nvPr>
        </p:nvPicPr>
        <p:blipFill>
          <a:blip r:embed="rId2">
            <a:extLst>
              <a:ext uri="{28A0092B-C50C-407E-A947-70E740481C1C}">
                <a14:useLocalDpi xmlns:a14="http://schemas.microsoft.com/office/drawing/2010/main" val="0"/>
              </a:ext>
            </a:extLst>
          </a:blip>
          <a:srcRect t="-80263" b="-80263"/>
          <a:stretch>
            <a:fillRect/>
          </a:stretch>
        </p:blipFill>
        <p:spPr/>
      </p:pic>
    </p:spTree>
    <p:extLst>
      <p:ext uri="{BB962C8B-B14F-4D97-AF65-F5344CB8AC3E}">
        <p14:creationId xmlns:p14="http://schemas.microsoft.com/office/powerpoint/2010/main" val="2279325721"/>
      </p:ext>
    </p:extLst>
  </p:cSld>
  <p:clrMapOvr>
    <a:masterClrMapping/>
  </p:clrMapOvr>
  <p:timing>
    <p:tnLst>
      <p:par>
        <p:cTn xmlns:p14="http://schemas.microsoft.com/office/powerpoint/2010/mai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Ejemplo</a:t>
            </a:r>
            <a:endParaRPr lang="es-ES_tradnl" dirty="0"/>
          </a:p>
        </p:txBody>
      </p:sp>
    </p:spTree>
    <p:extLst>
      <p:ext uri="{BB962C8B-B14F-4D97-AF65-F5344CB8AC3E}">
        <p14:creationId xmlns:p14="http://schemas.microsoft.com/office/powerpoint/2010/main" val="2432228711"/>
      </p:ext>
    </p:extLst>
  </p:cSld>
  <p:clrMapOvr>
    <a:masterClrMapping/>
  </p:clrMapOvr>
  <p:timing>
    <p:tnLst>
      <p:par>
        <p:cTn xmlns:p14="http://schemas.microsoft.com/office/powerpoint/2010/mai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Ejercicio</a:t>
            </a:r>
            <a:endParaRPr lang="es-ES_tradnl" dirty="0"/>
          </a:p>
        </p:txBody>
      </p:sp>
      <p:sp>
        <p:nvSpPr>
          <p:cNvPr id="3" name="Content Placeholder 2"/>
          <p:cNvSpPr>
            <a:spLocks noGrp="1"/>
          </p:cNvSpPr>
          <p:nvPr>
            <p:ph idx="1"/>
          </p:nvPr>
        </p:nvSpPr>
        <p:spPr/>
        <p:txBody>
          <a:bodyPr/>
          <a:lstStyle/>
          <a:p>
            <a:r>
              <a:rPr lang="es-ES_tradnl" dirty="0" smtClean="0"/>
              <a:t>Hacer la aplicación de Lote como una aplicación web basada en Spring.</a:t>
            </a:r>
            <a:endParaRPr lang="es-ES_tradnl" dirty="0"/>
          </a:p>
        </p:txBody>
      </p:sp>
    </p:spTree>
    <p:extLst>
      <p:ext uri="{BB962C8B-B14F-4D97-AF65-F5344CB8AC3E}">
        <p14:creationId xmlns:p14="http://schemas.microsoft.com/office/powerpoint/2010/main" val="2318037564"/>
      </p:ext>
    </p:extLst>
  </p:cSld>
  <p:clrMapOvr>
    <a:masterClrMapping/>
  </p:clrMapOvr>
  <p:timing>
    <p:tnLst>
      <p:par>
        <p:cTn xmlns:p14="http://schemas.microsoft.com/office/powerpoint/2010/mai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Spring Security</a:t>
            </a:r>
            <a:endParaRPr lang="es-ES_tradnl" dirty="0"/>
          </a:p>
        </p:txBody>
      </p:sp>
      <p:sp>
        <p:nvSpPr>
          <p:cNvPr id="3" name="Content Placeholder 2"/>
          <p:cNvSpPr>
            <a:spLocks noGrp="1"/>
          </p:cNvSpPr>
          <p:nvPr>
            <p:ph idx="1"/>
          </p:nvPr>
        </p:nvSpPr>
        <p:spPr/>
        <p:txBody>
          <a:bodyPr/>
          <a:lstStyle/>
          <a:p>
            <a:r>
              <a:rPr lang="es-ES_tradnl" dirty="0" smtClean="0"/>
              <a:t>Es una infraestructura de seguridad que provee seguridad declarativa para tus aplicaciones basadas en Spring.</a:t>
            </a:r>
          </a:p>
          <a:p>
            <a:r>
              <a:rPr lang="es-ES_tradnl" dirty="0" smtClean="0"/>
              <a:t>Provee una solución de seguridad que maneja tanto autenticación como autorización a nivel petición web o llamado a métodos.</a:t>
            </a:r>
            <a:endParaRPr lang="es-ES_tradnl" dirty="0"/>
          </a:p>
        </p:txBody>
      </p:sp>
    </p:spTree>
    <p:extLst>
      <p:ext uri="{BB962C8B-B14F-4D97-AF65-F5344CB8AC3E}">
        <p14:creationId xmlns:p14="http://schemas.microsoft.com/office/powerpoint/2010/main" val="753166110"/>
      </p:ext>
    </p:extLst>
  </p:cSld>
  <p:clrMapOvr>
    <a:masterClrMapping/>
  </p:clrMapOvr>
  <p:timing>
    <p:tnLst>
      <p:par>
        <p:cTn xmlns:p14="http://schemas.microsoft.com/office/powerpoint/2010/mai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Módulos</a:t>
            </a:r>
            <a:endParaRPr lang="es-ES_tradnl" dirty="0"/>
          </a:p>
        </p:txBody>
      </p:sp>
      <p:sp>
        <p:nvSpPr>
          <p:cNvPr id="3" name="Content Placeholder 2"/>
          <p:cNvSpPr>
            <a:spLocks noGrp="1"/>
          </p:cNvSpPr>
          <p:nvPr>
            <p:ph idx="1"/>
          </p:nvPr>
        </p:nvSpPr>
        <p:spPr/>
        <p:txBody>
          <a:bodyPr>
            <a:normAutofit lnSpcReduction="10000"/>
          </a:bodyPr>
          <a:lstStyle/>
          <a:p>
            <a:r>
              <a:rPr lang="es-ES_tradnl" dirty="0" smtClean="0"/>
              <a:t>ACL</a:t>
            </a:r>
          </a:p>
          <a:p>
            <a:r>
              <a:rPr lang="es-ES_tradnl" dirty="0" smtClean="0"/>
              <a:t>CAS </a:t>
            </a:r>
            <a:r>
              <a:rPr lang="es-ES_tradnl" dirty="0" err="1" smtClean="0"/>
              <a:t>Client</a:t>
            </a:r>
            <a:endParaRPr lang="es-ES_tradnl" dirty="0" smtClean="0"/>
          </a:p>
          <a:p>
            <a:r>
              <a:rPr lang="es-ES_tradnl" dirty="0" err="1" smtClean="0"/>
              <a:t>Configuration</a:t>
            </a:r>
            <a:endParaRPr lang="es-ES_tradnl" dirty="0" smtClean="0"/>
          </a:p>
          <a:p>
            <a:r>
              <a:rPr lang="es-ES_tradnl" dirty="0" err="1" smtClean="0"/>
              <a:t>Core</a:t>
            </a:r>
            <a:endParaRPr lang="es-ES_tradnl" dirty="0" smtClean="0"/>
          </a:p>
          <a:p>
            <a:r>
              <a:rPr lang="es-ES_tradnl" dirty="0" smtClean="0"/>
              <a:t>LDAP</a:t>
            </a:r>
          </a:p>
          <a:p>
            <a:r>
              <a:rPr lang="es-ES_tradnl" dirty="0" err="1" smtClean="0"/>
              <a:t>OpenID</a:t>
            </a:r>
            <a:endParaRPr lang="es-ES_tradnl" dirty="0" smtClean="0"/>
          </a:p>
          <a:p>
            <a:r>
              <a:rPr lang="es-ES_tradnl" dirty="0" err="1" smtClean="0"/>
              <a:t>Tag</a:t>
            </a:r>
            <a:r>
              <a:rPr lang="es-ES_tradnl" dirty="0" smtClean="0"/>
              <a:t> Library</a:t>
            </a:r>
          </a:p>
          <a:p>
            <a:r>
              <a:rPr lang="es-ES_tradnl" dirty="0" smtClean="0"/>
              <a:t>Web</a:t>
            </a:r>
            <a:endParaRPr lang="es-ES_tradnl" dirty="0"/>
          </a:p>
        </p:txBody>
      </p:sp>
    </p:spTree>
    <p:extLst>
      <p:ext uri="{BB962C8B-B14F-4D97-AF65-F5344CB8AC3E}">
        <p14:creationId xmlns:p14="http://schemas.microsoft.com/office/powerpoint/2010/main" val="1319250673"/>
      </p:ext>
    </p:extLst>
  </p:cSld>
  <p:clrMapOvr>
    <a:masterClrMapping/>
  </p:clrMapOvr>
  <p:timing>
    <p:tnLst>
      <p:par>
        <p:cTn xmlns:p14="http://schemas.microsoft.com/office/powerpoint/2010/mai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Configuración</a:t>
            </a:r>
            <a:endParaRPr lang="es-ES_tradnl" dirty="0"/>
          </a:p>
        </p:txBody>
      </p:sp>
      <p:pic>
        <p:nvPicPr>
          <p:cNvPr id="4" name="Content Placeholder 3" descr="Screen shot 2011-11-22 at 8.33.47 AM.png"/>
          <p:cNvPicPr>
            <a:picLocks noGrp="1" noChangeAspect="1"/>
          </p:cNvPicPr>
          <p:nvPr>
            <p:ph idx="1"/>
          </p:nvPr>
        </p:nvPicPr>
        <p:blipFill>
          <a:blip r:embed="rId2">
            <a:extLst>
              <a:ext uri="{28A0092B-C50C-407E-A947-70E740481C1C}">
                <a14:useLocalDpi xmlns:a14="http://schemas.microsoft.com/office/drawing/2010/main" val="0"/>
              </a:ext>
            </a:extLst>
          </a:blip>
          <a:srcRect t="-60023" b="-60023"/>
          <a:stretch>
            <a:fillRect/>
          </a:stretch>
        </p:blipFill>
        <p:spPr/>
      </p:pic>
    </p:spTree>
    <p:extLst>
      <p:ext uri="{BB962C8B-B14F-4D97-AF65-F5344CB8AC3E}">
        <p14:creationId xmlns:p14="http://schemas.microsoft.com/office/powerpoint/2010/main" val="1789018025"/>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Ciclo de vida</a:t>
            </a:r>
            <a:endParaRPr lang="es-ES_tradnl" dirty="0"/>
          </a:p>
        </p:txBody>
      </p:sp>
      <p:pic>
        <p:nvPicPr>
          <p:cNvPr id="4" name="Content Placeholder 3" descr="Screen shot 2011-11-16 at 12.01.10 PM.png"/>
          <p:cNvPicPr>
            <a:picLocks noGrp="1" noChangeAspect="1"/>
          </p:cNvPicPr>
          <p:nvPr>
            <p:ph idx="1"/>
          </p:nvPr>
        </p:nvPicPr>
        <p:blipFill>
          <a:blip r:embed="rId2">
            <a:extLst>
              <a:ext uri="{28A0092B-C50C-407E-A947-70E740481C1C}">
                <a14:useLocalDpi xmlns:a14="http://schemas.microsoft.com/office/drawing/2010/main" val="0"/>
              </a:ext>
            </a:extLst>
          </a:blip>
          <a:srcRect l="-1972" r="-1972"/>
          <a:stretch>
            <a:fillRect/>
          </a:stretch>
        </p:blipFill>
        <p:spPr/>
      </p:pic>
    </p:spTree>
    <p:extLst>
      <p:ext uri="{BB962C8B-B14F-4D97-AF65-F5344CB8AC3E}">
        <p14:creationId xmlns:p14="http://schemas.microsoft.com/office/powerpoint/2010/main" val="1348565280"/>
      </p:ext>
    </p:extLst>
  </p:cSld>
  <p:clrMapOvr>
    <a:masterClrMapping/>
  </p:clrMapOvr>
  <p:timing>
    <p:tnLst>
      <p:par>
        <p:cTn xmlns:p14="http://schemas.microsoft.com/office/powerpoint/2010/mai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Configuración</a:t>
            </a:r>
            <a:endParaRPr lang="es-ES_tradnl" dirty="0"/>
          </a:p>
        </p:txBody>
      </p:sp>
      <p:pic>
        <p:nvPicPr>
          <p:cNvPr id="5" name="Content Placeholder 4" descr="Screen shot 2011-11-22 at 8.58.52 AM.png"/>
          <p:cNvPicPr>
            <a:picLocks noGrp="1" noChangeAspect="1"/>
          </p:cNvPicPr>
          <p:nvPr>
            <p:ph idx="1"/>
          </p:nvPr>
        </p:nvPicPr>
        <p:blipFill>
          <a:blip r:embed="rId2">
            <a:extLst>
              <a:ext uri="{28A0092B-C50C-407E-A947-70E740481C1C}">
                <a14:useLocalDpi xmlns:a14="http://schemas.microsoft.com/office/drawing/2010/main" val="0"/>
              </a:ext>
            </a:extLst>
          </a:blip>
          <a:srcRect t="-55616" b="-55616"/>
          <a:stretch>
            <a:fillRect/>
          </a:stretch>
        </p:blipFill>
        <p:spPr/>
      </p:pic>
    </p:spTree>
    <p:extLst>
      <p:ext uri="{BB962C8B-B14F-4D97-AF65-F5344CB8AC3E}">
        <p14:creationId xmlns:p14="http://schemas.microsoft.com/office/powerpoint/2010/main" val="468121452"/>
      </p:ext>
    </p:extLst>
  </p:cSld>
  <p:clrMapOvr>
    <a:masterClrMapping/>
  </p:clrMapOvr>
  <p:timing>
    <p:tnLst>
      <p:par>
        <p:cTn xmlns:p14="http://schemas.microsoft.com/office/powerpoint/2010/mai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Configurando la seguridad</a:t>
            </a:r>
            <a:endParaRPr lang="es-ES_tradnl" dirty="0"/>
          </a:p>
        </p:txBody>
      </p:sp>
      <p:pic>
        <p:nvPicPr>
          <p:cNvPr id="12" name="Content Placeholder 11" descr="Screen shot 2011-11-22 at 10.58.16 AM.png"/>
          <p:cNvPicPr>
            <a:picLocks noGrp="1" noChangeAspect="1"/>
          </p:cNvPicPr>
          <p:nvPr>
            <p:ph idx="1"/>
          </p:nvPr>
        </p:nvPicPr>
        <p:blipFill>
          <a:blip r:embed="rId2">
            <a:extLst>
              <a:ext uri="{28A0092B-C50C-407E-A947-70E740481C1C}">
                <a14:useLocalDpi xmlns:a14="http://schemas.microsoft.com/office/drawing/2010/main" val="0"/>
              </a:ext>
            </a:extLst>
          </a:blip>
          <a:srcRect t="-229194" b="-229194"/>
          <a:stretch>
            <a:fillRect/>
          </a:stretch>
        </p:blipFill>
        <p:spPr/>
      </p:pic>
    </p:spTree>
    <p:extLst>
      <p:ext uri="{BB962C8B-B14F-4D97-AF65-F5344CB8AC3E}">
        <p14:creationId xmlns:p14="http://schemas.microsoft.com/office/powerpoint/2010/main" val="2697599256"/>
      </p:ext>
    </p:extLst>
  </p:cSld>
  <p:clrMapOvr>
    <a:masterClrMapping/>
  </p:clrMapOvr>
  <p:timing>
    <p:tnLst>
      <p:par>
        <p:cTn xmlns:p14="http://schemas.microsoft.com/office/powerpoint/2010/main" id="1" dur="indefinite" restart="never" nodeType="tmRoot"/>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Ejemplo</a:t>
            </a:r>
            <a:endParaRPr lang="es-ES_tradnl" dirty="0"/>
          </a:p>
        </p:txBody>
      </p:sp>
    </p:spTree>
    <p:extLst>
      <p:ext uri="{BB962C8B-B14F-4D97-AF65-F5344CB8AC3E}">
        <p14:creationId xmlns:p14="http://schemas.microsoft.com/office/powerpoint/2010/main" val="3922813248"/>
      </p:ext>
    </p:extLst>
  </p:cSld>
  <p:clrMapOvr>
    <a:masterClrMapping/>
  </p:clrMapOvr>
  <p:timing>
    <p:tnLst>
      <p:par>
        <p:cTn xmlns:p14="http://schemas.microsoft.com/office/powerpoint/2010/mai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Configurando la seguridad</a:t>
            </a:r>
            <a:endParaRPr lang="es-ES_tradnl" dirty="0"/>
          </a:p>
        </p:txBody>
      </p:sp>
      <p:pic>
        <p:nvPicPr>
          <p:cNvPr id="4" name="Content Placeholder 3" descr="Screen shot 2011-11-22 at 11.00.52 AM.png"/>
          <p:cNvPicPr>
            <a:picLocks noGrp="1" noChangeAspect="1"/>
          </p:cNvPicPr>
          <p:nvPr>
            <p:ph idx="1"/>
          </p:nvPr>
        </p:nvPicPr>
        <p:blipFill>
          <a:blip r:embed="rId2">
            <a:extLst>
              <a:ext uri="{28A0092B-C50C-407E-A947-70E740481C1C}">
                <a14:useLocalDpi xmlns:a14="http://schemas.microsoft.com/office/drawing/2010/main" val="0"/>
              </a:ext>
            </a:extLst>
          </a:blip>
          <a:srcRect t="-250363" b="-250363"/>
          <a:stretch>
            <a:fillRect/>
          </a:stretch>
        </p:blipFill>
        <p:spPr/>
      </p:pic>
    </p:spTree>
    <p:extLst>
      <p:ext uri="{BB962C8B-B14F-4D97-AF65-F5344CB8AC3E}">
        <p14:creationId xmlns:p14="http://schemas.microsoft.com/office/powerpoint/2010/main" val="2620173926"/>
      </p:ext>
    </p:extLst>
  </p:cSld>
  <p:clrMapOvr>
    <a:masterClrMapping/>
  </p:clrMapOvr>
  <p:timing>
    <p:tnLst>
      <p:par>
        <p:cTn xmlns:p14="http://schemas.microsoft.com/office/powerpoint/2010/mai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Expresiones</a:t>
            </a:r>
            <a:endParaRPr lang="es-ES_tradnl" dirty="0"/>
          </a:p>
        </p:txBody>
      </p:sp>
      <p:sp>
        <p:nvSpPr>
          <p:cNvPr id="3" name="Content Placeholder 2"/>
          <p:cNvSpPr>
            <a:spLocks noGrp="1"/>
          </p:cNvSpPr>
          <p:nvPr>
            <p:ph idx="1"/>
          </p:nvPr>
        </p:nvSpPr>
        <p:spPr/>
        <p:txBody>
          <a:bodyPr>
            <a:normAutofit/>
          </a:bodyPr>
          <a:lstStyle/>
          <a:p>
            <a:r>
              <a:rPr lang="es-ES_tradnl" dirty="0" err="1" smtClean="0"/>
              <a:t>authentication</a:t>
            </a:r>
            <a:endParaRPr lang="es-ES_tradnl" dirty="0" smtClean="0"/>
          </a:p>
          <a:p>
            <a:r>
              <a:rPr lang="es-ES_tradnl" dirty="0" err="1" smtClean="0"/>
              <a:t>denyAll</a:t>
            </a:r>
            <a:endParaRPr lang="es-ES_tradnl" dirty="0" smtClean="0"/>
          </a:p>
          <a:p>
            <a:r>
              <a:rPr lang="es-ES_tradnl" dirty="0" err="1" smtClean="0"/>
              <a:t>hasAnyRole</a:t>
            </a:r>
            <a:r>
              <a:rPr lang="es-ES_tradnl" dirty="0" smtClean="0"/>
              <a:t>(lista de roles)</a:t>
            </a:r>
          </a:p>
          <a:p>
            <a:r>
              <a:rPr lang="es-ES_tradnl" dirty="0" err="1" smtClean="0"/>
              <a:t>hasRole</a:t>
            </a:r>
            <a:r>
              <a:rPr lang="es-ES_tradnl" dirty="0" smtClean="0"/>
              <a:t>(rol)</a:t>
            </a:r>
          </a:p>
          <a:p>
            <a:r>
              <a:rPr lang="es-ES_tradnl" dirty="0" err="1" smtClean="0"/>
              <a:t>hasIpAddress</a:t>
            </a:r>
            <a:r>
              <a:rPr lang="es-ES_tradnl" dirty="0" smtClean="0"/>
              <a:t>(Dirección IP)</a:t>
            </a:r>
          </a:p>
          <a:p>
            <a:r>
              <a:rPr lang="es-ES_tradnl" dirty="0" err="1" smtClean="0"/>
              <a:t>isAnonymous</a:t>
            </a:r>
            <a:r>
              <a:rPr lang="es-ES_tradnl" dirty="0" smtClean="0"/>
              <a:t>()</a:t>
            </a:r>
          </a:p>
          <a:p>
            <a:r>
              <a:rPr lang="es-ES_tradnl" dirty="0" err="1" smtClean="0"/>
              <a:t>isAuthenticated</a:t>
            </a:r>
            <a:r>
              <a:rPr lang="es-ES_tradnl" dirty="0" smtClean="0"/>
              <a:t>()</a:t>
            </a:r>
          </a:p>
        </p:txBody>
      </p:sp>
    </p:spTree>
    <p:extLst>
      <p:ext uri="{BB962C8B-B14F-4D97-AF65-F5344CB8AC3E}">
        <p14:creationId xmlns:p14="http://schemas.microsoft.com/office/powerpoint/2010/main" val="2224020441"/>
      </p:ext>
    </p:extLst>
  </p:cSld>
  <p:clrMapOvr>
    <a:masterClrMapping/>
  </p:clrMapOvr>
  <p:timing>
    <p:tnLst>
      <p:par>
        <p:cTn xmlns:p14="http://schemas.microsoft.com/office/powerpoint/2010/mai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Expresiones</a:t>
            </a:r>
            <a:endParaRPr lang="es-ES_tradnl" dirty="0"/>
          </a:p>
        </p:txBody>
      </p:sp>
      <p:sp>
        <p:nvSpPr>
          <p:cNvPr id="3" name="Content Placeholder 2"/>
          <p:cNvSpPr>
            <a:spLocks noGrp="1"/>
          </p:cNvSpPr>
          <p:nvPr>
            <p:ph idx="1"/>
          </p:nvPr>
        </p:nvSpPr>
        <p:spPr/>
        <p:txBody>
          <a:bodyPr>
            <a:normAutofit/>
          </a:bodyPr>
          <a:lstStyle/>
          <a:p>
            <a:r>
              <a:rPr lang="es-ES_tradnl" dirty="0" err="1" smtClean="0"/>
              <a:t>isFullyAuthenticated</a:t>
            </a:r>
            <a:r>
              <a:rPr lang="es-ES_tradnl" dirty="0" smtClean="0"/>
              <a:t>()</a:t>
            </a:r>
          </a:p>
          <a:p>
            <a:r>
              <a:rPr lang="es-ES_tradnl" dirty="0" err="1" smtClean="0"/>
              <a:t>isRememberMe</a:t>
            </a:r>
            <a:r>
              <a:rPr lang="es-ES_tradnl" dirty="0" smtClean="0"/>
              <a:t>()</a:t>
            </a:r>
          </a:p>
          <a:p>
            <a:r>
              <a:rPr lang="es-ES_tradnl" dirty="0" err="1" smtClean="0"/>
              <a:t>permitAll</a:t>
            </a:r>
            <a:endParaRPr lang="es-ES_tradnl" dirty="0" smtClean="0"/>
          </a:p>
          <a:p>
            <a:r>
              <a:rPr lang="es-ES_tradnl" dirty="0" smtClean="0"/>
              <a:t>principal</a:t>
            </a:r>
          </a:p>
        </p:txBody>
      </p:sp>
    </p:spTree>
    <p:extLst>
      <p:ext uri="{BB962C8B-B14F-4D97-AF65-F5344CB8AC3E}">
        <p14:creationId xmlns:p14="http://schemas.microsoft.com/office/powerpoint/2010/main" val="262192758"/>
      </p:ext>
    </p:extLst>
  </p:cSld>
  <p:clrMapOvr>
    <a:masterClrMapping/>
  </p:clrMapOvr>
  <p:timing>
    <p:tnLst>
      <p:par>
        <p:cTn xmlns:p14="http://schemas.microsoft.com/office/powerpoint/2010/main" id="1" dur="indefinite" restart="never" nodeType="tmRoot"/>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Obligando el HTTPS</a:t>
            </a:r>
            <a:endParaRPr lang="es-ES_tradnl" dirty="0"/>
          </a:p>
        </p:txBody>
      </p:sp>
      <p:pic>
        <p:nvPicPr>
          <p:cNvPr id="4" name="Content Placeholder 3" descr="Screen shot 2011-11-22 at 11.05.37 AM.png"/>
          <p:cNvPicPr>
            <a:picLocks noGrp="1" noChangeAspect="1"/>
          </p:cNvPicPr>
          <p:nvPr>
            <p:ph sz="quarter" idx="13"/>
          </p:nvPr>
        </p:nvPicPr>
        <p:blipFill>
          <a:blip r:embed="rId2">
            <a:extLst>
              <a:ext uri="{28A0092B-C50C-407E-A947-70E740481C1C}">
                <a14:useLocalDpi xmlns:a14="http://schemas.microsoft.com/office/drawing/2010/main" val="0"/>
              </a:ext>
            </a:extLst>
          </a:blip>
          <a:srcRect t="-267169" b="-267169"/>
          <a:stretch>
            <a:fillRect/>
          </a:stretch>
        </p:blipFill>
        <p:spPr>
          <a:xfrm>
            <a:off x="1042416" y="2313432"/>
            <a:ext cx="7022592" cy="1740618"/>
          </a:xfrm>
        </p:spPr>
      </p:pic>
      <p:pic>
        <p:nvPicPr>
          <p:cNvPr id="6" name="Content Placeholder 5" descr="Screen shot 2011-11-22 at 11.06.20 AM.png"/>
          <p:cNvPicPr>
            <a:picLocks noGrp="1" noChangeAspect="1"/>
          </p:cNvPicPr>
          <p:nvPr>
            <p:ph sz="quarter" idx="14"/>
          </p:nvPr>
        </p:nvPicPr>
        <p:blipFill>
          <a:blip r:embed="rId3">
            <a:extLst>
              <a:ext uri="{28A0092B-C50C-407E-A947-70E740481C1C}">
                <a14:useLocalDpi xmlns:a14="http://schemas.microsoft.com/office/drawing/2010/main" val="0"/>
              </a:ext>
            </a:extLst>
          </a:blip>
          <a:srcRect t="-328048" b="-328048"/>
          <a:stretch>
            <a:fillRect/>
          </a:stretch>
        </p:blipFill>
        <p:spPr>
          <a:xfrm>
            <a:off x="1042988" y="4054475"/>
            <a:ext cx="7021512" cy="1752600"/>
          </a:xfrm>
        </p:spPr>
      </p:pic>
    </p:spTree>
    <p:extLst>
      <p:ext uri="{BB962C8B-B14F-4D97-AF65-F5344CB8AC3E}">
        <p14:creationId xmlns:p14="http://schemas.microsoft.com/office/powerpoint/2010/main" val="672448339"/>
      </p:ext>
    </p:extLst>
  </p:cSld>
  <p:clrMapOvr>
    <a:masterClrMapping/>
  </p:clrMapOvr>
  <p:timing>
    <p:tnLst>
      <p:par>
        <p:cTn xmlns:p14="http://schemas.microsoft.com/office/powerpoint/2010/mai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Asegurando la vista</a:t>
            </a:r>
            <a:endParaRPr lang="es-ES_tradnl" dirty="0"/>
          </a:p>
        </p:txBody>
      </p:sp>
      <p:sp>
        <p:nvSpPr>
          <p:cNvPr id="5" name="Content Placeholder 4"/>
          <p:cNvSpPr>
            <a:spLocks noGrp="1"/>
          </p:cNvSpPr>
          <p:nvPr>
            <p:ph idx="1"/>
          </p:nvPr>
        </p:nvSpPr>
        <p:spPr/>
        <p:txBody>
          <a:bodyPr>
            <a:normAutofit fontScale="92500" lnSpcReduction="10000"/>
          </a:bodyPr>
          <a:lstStyle/>
          <a:p>
            <a:r>
              <a:rPr lang="es-ES_tradnl" dirty="0" smtClean="0"/>
              <a:t>&lt;</a:t>
            </a:r>
            <a:r>
              <a:rPr lang="es-ES_tradnl" dirty="0" err="1" smtClean="0"/>
              <a:t>security:accesscontrollist</a:t>
            </a:r>
            <a:r>
              <a:rPr lang="es-ES_tradnl" dirty="0" smtClean="0"/>
              <a:t>&gt;</a:t>
            </a:r>
          </a:p>
          <a:p>
            <a:pPr lvl="1"/>
            <a:r>
              <a:rPr lang="es-ES_tradnl" dirty="0" err="1" smtClean="0"/>
              <a:t>Renderiza</a:t>
            </a:r>
            <a:r>
              <a:rPr lang="es-ES_tradnl" dirty="0" smtClean="0"/>
              <a:t> lo que se encuentra dentro siempre y cuando el usuario cuente con alguno de los roles estipulados en la lista</a:t>
            </a:r>
          </a:p>
          <a:p>
            <a:r>
              <a:rPr lang="es-ES_tradnl" dirty="0" smtClean="0"/>
              <a:t>&lt;</a:t>
            </a:r>
            <a:r>
              <a:rPr lang="es-ES_tradnl" dirty="0" err="1" smtClean="0"/>
              <a:t>security:authentication</a:t>
            </a:r>
            <a:r>
              <a:rPr lang="es-ES_tradnl" dirty="0" smtClean="0"/>
              <a:t>&gt;</a:t>
            </a:r>
          </a:p>
          <a:p>
            <a:pPr lvl="1"/>
            <a:r>
              <a:rPr lang="es-ES_tradnl" dirty="0" smtClean="0"/>
              <a:t>Accede a propiedades del usuario autenticado</a:t>
            </a:r>
          </a:p>
          <a:p>
            <a:r>
              <a:rPr lang="es-ES_tradnl" dirty="0" smtClean="0"/>
              <a:t>&lt;</a:t>
            </a:r>
            <a:r>
              <a:rPr lang="es-ES_tradnl" dirty="0" err="1" smtClean="0"/>
              <a:t>security:authorize</a:t>
            </a:r>
            <a:r>
              <a:rPr lang="es-ES_tradnl" dirty="0" smtClean="0"/>
              <a:t>&gt;</a:t>
            </a:r>
          </a:p>
          <a:p>
            <a:pPr lvl="1"/>
            <a:r>
              <a:rPr lang="es-ES_tradnl" dirty="0" err="1" smtClean="0"/>
              <a:t>Renderiza</a:t>
            </a:r>
            <a:r>
              <a:rPr lang="es-ES_tradnl" dirty="0" smtClean="0"/>
              <a:t> lo que se encuentra dentro siempre y cuando se cumpla con la restricción de seguridad</a:t>
            </a:r>
            <a:endParaRPr lang="es-ES_tradnl" dirty="0"/>
          </a:p>
        </p:txBody>
      </p:sp>
    </p:spTree>
    <p:extLst>
      <p:ext uri="{BB962C8B-B14F-4D97-AF65-F5344CB8AC3E}">
        <p14:creationId xmlns:p14="http://schemas.microsoft.com/office/powerpoint/2010/main" val="2340229659"/>
      </p:ext>
    </p:extLst>
  </p:cSld>
  <p:clrMapOvr>
    <a:masterClrMapping/>
  </p:clrMapOvr>
  <p:timing>
    <p:tnLst>
      <p:par>
        <p:cTn xmlns:p14="http://schemas.microsoft.com/office/powerpoint/2010/main" id="1" dur="indefinite" restart="never" nodeType="tmRoot"/>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Declaración de </a:t>
            </a:r>
            <a:r>
              <a:rPr lang="es-ES_tradnl" dirty="0" err="1" smtClean="0"/>
              <a:t>Tags</a:t>
            </a:r>
            <a:endParaRPr lang="es-ES_tradnl" dirty="0"/>
          </a:p>
        </p:txBody>
      </p:sp>
      <p:pic>
        <p:nvPicPr>
          <p:cNvPr id="4" name="Content Placeholder 3" descr="Screen shot 2011-11-22 at 11.09.46 AM.png"/>
          <p:cNvPicPr>
            <a:picLocks noGrp="1" noChangeAspect="1"/>
          </p:cNvPicPr>
          <p:nvPr>
            <p:ph idx="1"/>
          </p:nvPr>
        </p:nvPicPr>
        <p:blipFill>
          <a:blip r:embed="rId2">
            <a:extLst>
              <a:ext uri="{28A0092B-C50C-407E-A947-70E740481C1C}">
                <a14:useLocalDpi xmlns:a14="http://schemas.microsoft.com/office/drawing/2010/main" val="0"/>
              </a:ext>
            </a:extLst>
          </a:blip>
          <a:srcRect t="-328358" b="-328358"/>
          <a:stretch>
            <a:fillRect/>
          </a:stretch>
        </p:blipFill>
        <p:spPr/>
      </p:pic>
    </p:spTree>
    <p:extLst>
      <p:ext uri="{BB962C8B-B14F-4D97-AF65-F5344CB8AC3E}">
        <p14:creationId xmlns:p14="http://schemas.microsoft.com/office/powerpoint/2010/main" val="3567774534"/>
      </p:ext>
    </p:extLst>
  </p:cSld>
  <p:clrMapOvr>
    <a:masterClrMapping/>
  </p:clrMapOvr>
  <p:timing>
    <p:tnLst>
      <p:par>
        <p:cTn xmlns:p14="http://schemas.microsoft.com/office/powerpoint/2010/main" id="1" dur="indefinite" restart="never" nodeType="tmRoot"/>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s-ES_tradnl" dirty="0" smtClean="0"/>
              <a:t>Propiedades de </a:t>
            </a:r>
            <a:r>
              <a:rPr lang="es-ES_tradnl" dirty="0" err="1" smtClean="0"/>
              <a:t>authentication</a:t>
            </a:r>
            <a:endParaRPr lang="es-ES_tradnl" dirty="0"/>
          </a:p>
        </p:txBody>
      </p:sp>
      <p:pic>
        <p:nvPicPr>
          <p:cNvPr id="4" name="Content Placeholder 3" descr="Screen shot 2011-11-22 at 11.11.56 AM.png"/>
          <p:cNvPicPr>
            <a:picLocks noGrp="1" noChangeAspect="1"/>
          </p:cNvPicPr>
          <p:nvPr>
            <p:ph sz="quarter" idx="13"/>
          </p:nvPr>
        </p:nvPicPr>
        <p:blipFill>
          <a:blip r:embed="rId2">
            <a:extLst>
              <a:ext uri="{28A0092B-C50C-407E-A947-70E740481C1C}">
                <a14:useLocalDpi xmlns:a14="http://schemas.microsoft.com/office/drawing/2010/main" val="0"/>
              </a:ext>
            </a:extLst>
          </a:blip>
          <a:srcRect t="-25757" b="-25757"/>
          <a:stretch>
            <a:fillRect/>
          </a:stretch>
        </p:blipFill>
        <p:spPr>
          <a:xfrm>
            <a:off x="1042416" y="2313432"/>
            <a:ext cx="7022592" cy="629418"/>
          </a:xfrm>
        </p:spPr>
      </p:pic>
      <p:sp>
        <p:nvSpPr>
          <p:cNvPr id="6" name="Content Placeholder 5"/>
          <p:cNvSpPr>
            <a:spLocks noGrp="1"/>
          </p:cNvSpPr>
          <p:nvPr>
            <p:ph sz="quarter" idx="14"/>
          </p:nvPr>
        </p:nvSpPr>
        <p:spPr>
          <a:xfrm>
            <a:off x="1043490" y="2942849"/>
            <a:ext cx="7021518" cy="2863589"/>
          </a:xfrm>
        </p:spPr>
        <p:txBody>
          <a:bodyPr/>
          <a:lstStyle/>
          <a:p>
            <a:r>
              <a:rPr lang="es-ES_tradnl" dirty="0" err="1" smtClean="0"/>
              <a:t>authorities</a:t>
            </a:r>
            <a:endParaRPr lang="es-ES_tradnl" dirty="0" smtClean="0"/>
          </a:p>
          <a:p>
            <a:r>
              <a:rPr lang="es-ES_tradnl" dirty="0" err="1" smtClean="0"/>
              <a:t>credentials</a:t>
            </a:r>
            <a:endParaRPr lang="es-ES_tradnl" dirty="0" smtClean="0"/>
          </a:p>
          <a:p>
            <a:r>
              <a:rPr lang="es-ES_tradnl" dirty="0" err="1" smtClean="0"/>
              <a:t>details</a:t>
            </a:r>
            <a:endParaRPr lang="es-ES_tradnl" dirty="0" smtClean="0"/>
          </a:p>
          <a:p>
            <a:r>
              <a:rPr lang="es-ES_tradnl" dirty="0" smtClean="0"/>
              <a:t>principal</a:t>
            </a:r>
            <a:endParaRPr lang="es-ES_tradnl" dirty="0"/>
          </a:p>
        </p:txBody>
      </p:sp>
    </p:spTree>
    <p:extLst>
      <p:ext uri="{BB962C8B-B14F-4D97-AF65-F5344CB8AC3E}">
        <p14:creationId xmlns:p14="http://schemas.microsoft.com/office/powerpoint/2010/main" val="3714963620"/>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Módulos</a:t>
            </a:r>
            <a:endParaRPr lang="es-ES_tradnl" dirty="0"/>
          </a:p>
        </p:txBody>
      </p:sp>
      <p:pic>
        <p:nvPicPr>
          <p:cNvPr id="4" name="Content Placeholder 3" descr="Screen shot 2011-11-16 at 12.03.16 PM.png"/>
          <p:cNvPicPr>
            <a:picLocks noGrp="1" noChangeAspect="1"/>
          </p:cNvPicPr>
          <p:nvPr>
            <p:ph idx="1"/>
          </p:nvPr>
        </p:nvPicPr>
        <p:blipFill>
          <a:blip r:embed="rId3">
            <a:extLst>
              <a:ext uri="{28A0092B-C50C-407E-A947-70E740481C1C}">
                <a14:useLocalDpi xmlns:a14="http://schemas.microsoft.com/office/drawing/2010/main" val="0"/>
              </a:ext>
            </a:extLst>
          </a:blip>
          <a:srcRect l="-18736" r="-18736"/>
          <a:stretch>
            <a:fillRect/>
          </a:stretch>
        </p:blipFill>
        <p:spPr/>
      </p:pic>
    </p:spTree>
    <p:extLst>
      <p:ext uri="{BB962C8B-B14F-4D97-AF65-F5344CB8AC3E}">
        <p14:creationId xmlns:p14="http://schemas.microsoft.com/office/powerpoint/2010/main" val="2787623156"/>
      </p:ext>
    </p:extLst>
  </p:cSld>
  <p:clrMapOvr>
    <a:masterClrMapping/>
  </p:clrMapOvr>
  <p:timing>
    <p:tnLst>
      <p:par>
        <p:cTn xmlns:p14="http://schemas.microsoft.com/office/powerpoint/2010/main" id="1" dur="indefinite" restart="never" nodeType="tmRoot"/>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&lt;</a:t>
            </a:r>
            <a:r>
              <a:rPr lang="es-ES_tradnl" dirty="0" err="1" smtClean="0"/>
              <a:t>security:authorize</a:t>
            </a:r>
            <a:r>
              <a:rPr lang="es-ES_tradnl" dirty="0" smtClean="0"/>
              <a:t>&gt;</a:t>
            </a:r>
            <a:endParaRPr lang="es-ES_tradnl" dirty="0"/>
          </a:p>
        </p:txBody>
      </p:sp>
      <p:pic>
        <p:nvPicPr>
          <p:cNvPr id="6" name="Content Placeholder 5" descr="Screen shot 2011-11-22 at 11.14.28 AM.png"/>
          <p:cNvPicPr>
            <a:picLocks noGrp="1" noChangeAspect="1"/>
          </p:cNvPicPr>
          <p:nvPr>
            <p:ph idx="1"/>
          </p:nvPr>
        </p:nvPicPr>
        <p:blipFill>
          <a:blip r:embed="rId2">
            <a:extLst>
              <a:ext uri="{28A0092B-C50C-407E-A947-70E740481C1C}">
                <a14:useLocalDpi xmlns:a14="http://schemas.microsoft.com/office/drawing/2010/main" val="0"/>
              </a:ext>
            </a:extLst>
          </a:blip>
          <a:srcRect t="-169757" b="-169757"/>
          <a:stretch>
            <a:fillRect/>
          </a:stretch>
        </p:blipFill>
        <p:spPr/>
      </p:pic>
    </p:spTree>
    <p:extLst>
      <p:ext uri="{BB962C8B-B14F-4D97-AF65-F5344CB8AC3E}">
        <p14:creationId xmlns:p14="http://schemas.microsoft.com/office/powerpoint/2010/main" val="3569890498"/>
      </p:ext>
    </p:extLst>
  </p:cSld>
  <p:clrMapOvr>
    <a:masterClrMapping/>
  </p:clrMapOvr>
  <p:timing>
    <p:tnLst>
      <p:par>
        <p:cTn xmlns:p14="http://schemas.microsoft.com/office/powerpoint/2010/main" id="1" dur="indefinite" restart="never" nodeType="tmRoot"/>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Autenticando usuarios</a:t>
            </a:r>
            <a:endParaRPr lang="es-ES_tradnl" dirty="0"/>
          </a:p>
        </p:txBody>
      </p:sp>
      <p:sp>
        <p:nvSpPr>
          <p:cNvPr id="3" name="Content Placeholder 2"/>
          <p:cNvSpPr>
            <a:spLocks noGrp="1"/>
          </p:cNvSpPr>
          <p:nvPr>
            <p:ph idx="1"/>
          </p:nvPr>
        </p:nvSpPr>
        <p:spPr/>
        <p:txBody>
          <a:bodyPr/>
          <a:lstStyle/>
          <a:p>
            <a:r>
              <a:rPr lang="es-ES_tradnl" dirty="0" smtClean="0"/>
              <a:t>En memoria</a:t>
            </a:r>
          </a:p>
          <a:p>
            <a:r>
              <a:rPr lang="es-ES_tradnl" dirty="0" smtClean="0"/>
              <a:t>JDBC</a:t>
            </a:r>
          </a:p>
          <a:p>
            <a:r>
              <a:rPr lang="es-ES_tradnl" dirty="0" smtClean="0"/>
              <a:t>LDAP</a:t>
            </a:r>
          </a:p>
          <a:p>
            <a:r>
              <a:rPr lang="es-ES_tradnl" dirty="0" err="1" smtClean="0"/>
              <a:t>OpenID</a:t>
            </a:r>
            <a:endParaRPr lang="es-ES_tradnl" dirty="0" smtClean="0"/>
          </a:p>
          <a:p>
            <a:r>
              <a:rPr lang="es-ES_tradnl" dirty="0" smtClean="0"/>
              <a:t>CAS</a:t>
            </a:r>
          </a:p>
          <a:p>
            <a:r>
              <a:rPr lang="es-ES_tradnl" dirty="0" smtClean="0"/>
              <a:t>X.509</a:t>
            </a:r>
          </a:p>
          <a:p>
            <a:r>
              <a:rPr lang="es-ES_tradnl" dirty="0" smtClean="0"/>
              <a:t>JAAS</a:t>
            </a:r>
            <a:endParaRPr lang="es-ES_tradnl" dirty="0"/>
          </a:p>
        </p:txBody>
      </p:sp>
    </p:spTree>
    <p:extLst>
      <p:ext uri="{BB962C8B-B14F-4D97-AF65-F5344CB8AC3E}">
        <p14:creationId xmlns:p14="http://schemas.microsoft.com/office/powerpoint/2010/main" val="2239603779"/>
      </p:ext>
    </p:extLst>
  </p:cSld>
  <p:clrMapOvr>
    <a:masterClrMapping/>
  </p:clrMapOvr>
  <p:timing>
    <p:tnLst>
      <p:par>
        <p:cTn xmlns:p14="http://schemas.microsoft.com/office/powerpoint/2010/main" id="1" dur="indefinite" restart="never" nodeType="tmRoot"/>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Ejemplo</a:t>
            </a:r>
            <a:endParaRPr lang="es-ES_tradnl" dirty="0"/>
          </a:p>
        </p:txBody>
      </p:sp>
    </p:spTree>
    <p:extLst>
      <p:ext uri="{BB962C8B-B14F-4D97-AF65-F5344CB8AC3E}">
        <p14:creationId xmlns:p14="http://schemas.microsoft.com/office/powerpoint/2010/main" val="2612362008"/>
      </p:ext>
    </p:extLst>
  </p:cSld>
  <p:clrMapOvr>
    <a:masterClrMapping/>
  </p:clrMapOvr>
  <p:timing>
    <p:tnLst>
      <p:par>
        <p:cTn xmlns:p14="http://schemas.microsoft.com/office/powerpoint/2010/main" id="1" dur="indefinite" restart="never" nodeType="tmRoot"/>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Ejercicio</a:t>
            </a:r>
            <a:endParaRPr lang="es-ES_tradnl" dirty="0"/>
          </a:p>
        </p:txBody>
      </p:sp>
      <p:sp>
        <p:nvSpPr>
          <p:cNvPr id="3" name="Content Placeholder 2"/>
          <p:cNvSpPr>
            <a:spLocks noGrp="1"/>
          </p:cNvSpPr>
          <p:nvPr>
            <p:ph idx="1"/>
          </p:nvPr>
        </p:nvSpPr>
        <p:spPr/>
        <p:txBody>
          <a:bodyPr/>
          <a:lstStyle/>
          <a:p>
            <a:r>
              <a:rPr lang="es-ES_tradnl" dirty="0" smtClean="0"/>
              <a:t>Agregarle seguridad a la aplicación Lote</a:t>
            </a:r>
            <a:endParaRPr lang="es-ES_tradnl" dirty="0"/>
          </a:p>
        </p:txBody>
      </p:sp>
    </p:spTree>
    <p:extLst>
      <p:ext uri="{BB962C8B-B14F-4D97-AF65-F5344CB8AC3E}">
        <p14:creationId xmlns:p14="http://schemas.microsoft.com/office/powerpoint/2010/main" val="3379798155"/>
      </p:ext>
    </p:extLst>
  </p:cSld>
  <p:clrMapOvr>
    <a:masterClrMapping/>
  </p:clrMapOvr>
  <p:timing>
    <p:tnLst>
      <p:par>
        <p:cTn xmlns:p14="http://schemas.microsoft.com/office/powerpoint/2010/main" id="1" dur="indefinite" restart="never" nodeType="tmRoot"/>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s-ES_tradnl" dirty="0" smtClean="0"/>
              <a:t>Integrando Spring</a:t>
            </a:r>
            <a:endParaRPr lang="es-ES_tradnl" dirty="0"/>
          </a:p>
        </p:txBody>
      </p:sp>
      <p:sp>
        <p:nvSpPr>
          <p:cNvPr id="5" name="Text Placeholder 4"/>
          <p:cNvSpPr>
            <a:spLocks noGrp="1"/>
          </p:cNvSpPr>
          <p:nvPr>
            <p:ph type="body" idx="1"/>
          </p:nvPr>
        </p:nvSpPr>
        <p:spPr/>
        <p:txBody>
          <a:bodyPr/>
          <a:lstStyle/>
          <a:p>
            <a:endParaRPr lang="es-ES_tradnl"/>
          </a:p>
        </p:txBody>
      </p:sp>
    </p:spTree>
    <p:extLst>
      <p:ext uri="{BB962C8B-B14F-4D97-AF65-F5344CB8AC3E}">
        <p14:creationId xmlns:p14="http://schemas.microsoft.com/office/powerpoint/2010/main" val="1568619498"/>
      </p:ext>
    </p:extLst>
  </p:cSld>
  <p:clrMapOvr>
    <a:masterClrMapping/>
  </p:clrMapOvr>
  <p:timing>
    <p:tnLst>
      <p:par>
        <p:cTn xmlns:p14="http://schemas.microsoft.com/office/powerpoint/2010/main" id="1" dur="indefinite" restart="never" nodeType="tmRoot"/>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s-ES_tradnl" dirty="0" err="1" smtClean="0"/>
              <a:t>Remoting</a:t>
            </a:r>
            <a:endParaRPr lang="es-ES_tradnl" dirty="0"/>
          </a:p>
        </p:txBody>
      </p:sp>
      <p:sp>
        <p:nvSpPr>
          <p:cNvPr id="5" name="Content Placeholder 4"/>
          <p:cNvSpPr>
            <a:spLocks noGrp="1"/>
          </p:cNvSpPr>
          <p:nvPr>
            <p:ph idx="1"/>
          </p:nvPr>
        </p:nvSpPr>
        <p:spPr/>
        <p:txBody>
          <a:bodyPr>
            <a:normAutofit fontScale="92500"/>
          </a:bodyPr>
          <a:lstStyle/>
          <a:p>
            <a:r>
              <a:rPr lang="es-ES_tradnl" dirty="0" smtClean="0"/>
              <a:t>Es una conversación entre una aplicación cliente y un servicio</a:t>
            </a:r>
          </a:p>
          <a:p>
            <a:r>
              <a:rPr lang="es-ES_tradnl" dirty="0" smtClean="0"/>
              <a:t>En el cliente se necesita cierta funcionalidad que no esta dentro de la aplicación, así que busca otro sistema para que se lo provea</a:t>
            </a:r>
          </a:p>
          <a:p>
            <a:r>
              <a:rPr lang="es-ES_tradnl" dirty="0" smtClean="0"/>
              <a:t>La aplicación remota provee esta funcionalidad mediante un servicio</a:t>
            </a:r>
          </a:p>
          <a:p>
            <a:r>
              <a:rPr lang="es-ES_tradnl" dirty="0" smtClean="0"/>
              <a:t>Las llamadas entre el cliente y el servidor se conocen como llamadas RPC</a:t>
            </a:r>
          </a:p>
        </p:txBody>
      </p:sp>
    </p:spTree>
    <p:extLst>
      <p:ext uri="{BB962C8B-B14F-4D97-AF65-F5344CB8AC3E}">
        <p14:creationId xmlns:p14="http://schemas.microsoft.com/office/powerpoint/2010/main" val="4089531793"/>
      </p:ext>
    </p:extLst>
  </p:cSld>
  <p:clrMapOvr>
    <a:masterClrMapping/>
  </p:clrMapOvr>
  <p:timing>
    <p:tnLst>
      <p:par>
        <p:cTn xmlns:p14="http://schemas.microsoft.com/office/powerpoint/2010/main" id="1" dur="indefinite" restart="never" nodeType="tmRoot"/>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RPC</a:t>
            </a:r>
            <a:endParaRPr lang="es-ES_tradnl" dirty="0"/>
          </a:p>
        </p:txBody>
      </p:sp>
      <p:sp>
        <p:nvSpPr>
          <p:cNvPr id="3" name="Content Placeholder 2"/>
          <p:cNvSpPr>
            <a:spLocks noGrp="1"/>
          </p:cNvSpPr>
          <p:nvPr>
            <p:ph idx="1"/>
          </p:nvPr>
        </p:nvSpPr>
        <p:spPr/>
        <p:txBody>
          <a:bodyPr>
            <a:normAutofit fontScale="77500" lnSpcReduction="20000"/>
          </a:bodyPr>
          <a:lstStyle/>
          <a:p>
            <a:r>
              <a:rPr lang="es-ES_tradnl" dirty="0" smtClean="0"/>
              <a:t>RMI</a:t>
            </a:r>
          </a:p>
          <a:p>
            <a:pPr lvl="1"/>
            <a:r>
              <a:rPr lang="es-ES_tradnl" dirty="0" smtClean="0"/>
              <a:t>Acceso/provisión de servicios basados en Java cuando no existen restricciones de red</a:t>
            </a:r>
          </a:p>
          <a:p>
            <a:r>
              <a:rPr lang="es-ES_tradnl" dirty="0" err="1" smtClean="0"/>
              <a:t>Hessian</a:t>
            </a:r>
            <a:r>
              <a:rPr lang="es-ES_tradnl" dirty="0" smtClean="0"/>
              <a:t> o </a:t>
            </a:r>
            <a:r>
              <a:rPr lang="es-ES_tradnl" dirty="0" err="1" smtClean="0"/>
              <a:t>Burlap</a:t>
            </a:r>
            <a:endParaRPr lang="es-ES_tradnl" dirty="0" smtClean="0"/>
          </a:p>
          <a:p>
            <a:pPr lvl="1"/>
            <a:r>
              <a:rPr lang="es-ES_tradnl" dirty="0" smtClean="0"/>
              <a:t>Acceso/provisión de servicios basados en Java cuando existen restricciones de red</a:t>
            </a:r>
          </a:p>
          <a:p>
            <a:r>
              <a:rPr lang="es-ES_tradnl" dirty="0" smtClean="0"/>
              <a:t>HTTP </a:t>
            </a:r>
            <a:r>
              <a:rPr lang="es-ES_tradnl" dirty="0" err="1" smtClean="0"/>
              <a:t>Invoker</a:t>
            </a:r>
            <a:endParaRPr lang="es-ES_tradnl" dirty="0" smtClean="0"/>
          </a:p>
          <a:p>
            <a:pPr lvl="1"/>
            <a:r>
              <a:rPr lang="es-ES_tradnl" dirty="0" smtClean="0"/>
              <a:t>Acceso/provisión de servicios basados en Spring cuando existen restricciones de red y buscas la </a:t>
            </a:r>
            <a:r>
              <a:rPr lang="es-ES_tradnl" dirty="0" err="1" smtClean="0"/>
              <a:t>serialización</a:t>
            </a:r>
            <a:r>
              <a:rPr lang="es-ES_tradnl" dirty="0" smtClean="0"/>
              <a:t> Java sobre XML o alguna </a:t>
            </a:r>
            <a:r>
              <a:rPr lang="es-ES_tradnl" dirty="0" err="1" smtClean="0"/>
              <a:t>seralización</a:t>
            </a:r>
            <a:r>
              <a:rPr lang="es-ES_tradnl" dirty="0" smtClean="0"/>
              <a:t> propietaria</a:t>
            </a:r>
          </a:p>
          <a:p>
            <a:r>
              <a:rPr lang="es-ES_tradnl" dirty="0" smtClean="0"/>
              <a:t>JAX-RPC y JAX-WS</a:t>
            </a:r>
          </a:p>
          <a:p>
            <a:pPr lvl="1"/>
            <a:r>
              <a:rPr lang="es-ES_tradnl" dirty="0" smtClean="0"/>
              <a:t>Acceso/provisión de servicios soportados por varias plataformas utilizando estándares (SOAP)</a:t>
            </a:r>
          </a:p>
        </p:txBody>
      </p:sp>
    </p:spTree>
    <p:extLst>
      <p:ext uri="{BB962C8B-B14F-4D97-AF65-F5344CB8AC3E}">
        <p14:creationId xmlns:p14="http://schemas.microsoft.com/office/powerpoint/2010/main" val="663097884"/>
      </p:ext>
    </p:extLst>
  </p:cSld>
  <p:clrMapOvr>
    <a:masterClrMapping/>
  </p:clrMapOvr>
  <p:timing>
    <p:tnLst>
      <p:par>
        <p:cTn xmlns:p14="http://schemas.microsoft.com/office/powerpoint/2010/main" id="1" dur="indefinite" restart="never" nodeType="tmRoot"/>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Ejemplo</a:t>
            </a:r>
            <a:endParaRPr lang="es-ES_tradnl" dirty="0"/>
          </a:p>
        </p:txBody>
      </p:sp>
    </p:spTree>
    <p:extLst>
      <p:ext uri="{BB962C8B-B14F-4D97-AF65-F5344CB8AC3E}">
        <p14:creationId xmlns:p14="http://schemas.microsoft.com/office/powerpoint/2010/main" val="1011704788"/>
      </p:ext>
    </p:extLst>
  </p:cSld>
  <p:clrMapOvr>
    <a:masterClrMapping/>
  </p:clrMapOvr>
  <p:timing>
    <p:tnLst>
      <p:par>
        <p:cTn xmlns:p14="http://schemas.microsoft.com/office/powerpoint/2010/main" id="1" dur="indefinite" restart="never" nodeType="tmRoot"/>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Ejercicio</a:t>
            </a:r>
            <a:endParaRPr lang="es-ES_tradnl" dirty="0"/>
          </a:p>
        </p:txBody>
      </p:sp>
      <p:sp>
        <p:nvSpPr>
          <p:cNvPr id="3" name="Content Placeholder 2"/>
          <p:cNvSpPr>
            <a:spLocks noGrp="1"/>
          </p:cNvSpPr>
          <p:nvPr>
            <p:ph idx="1"/>
          </p:nvPr>
        </p:nvSpPr>
        <p:spPr/>
        <p:txBody>
          <a:bodyPr/>
          <a:lstStyle/>
          <a:p>
            <a:r>
              <a:rPr lang="es-ES_tradnl" dirty="0" smtClean="0"/>
              <a:t>Agregar un servicio Web (</a:t>
            </a:r>
            <a:r>
              <a:rPr lang="es-ES_tradnl" dirty="0" err="1" smtClean="0"/>
              <a:t>webservice</a:t>
            </a:r>
            <a:r>
              <a:rPr lang="es-ES_tradnl" dirty="0" smtClean="0"/>
              <a:t>) a la aplicación de Lote</a:t>
            </a:r>
          </a:p>
          <a:p>
            <a:r>
              <a:rPr lang="es-ES_tradnl" dirty="0" smtClean="0"/>
              <a:t>Crear una aplicación que consuma este servicio</a:t>
            </a:r>
            <a:endParaRPr lang="es-ES_tradnl" dirty="0"/>
          </a:p>
        </p:txBody>
      </p:sp>
    </p:spTree>
    <p:extLst>
      <p:ext uri="{BB962C8B-B14F-4D97-AF65-F5344CB8AC3E}">
        <p14:creationId xmlns:p14="http://schemas.microsoft.com/office/powerpoint/2010/main" val="1219309256"/>
      </p:ext>
    </p:extLst>
  </p:cSld>
  <p:clrMapOvr>
    <a:masterClrMapping/>
  </p:clrMapOvr>
  <p:timing>
    <p:tnLst>
      <p:par>
        <p:cTn xmlns:p14="http://schemas.microsoft.com/office/powerpoint/2010/main" id="1" dur="indefinite" restart="never" nodeType="tmRoot"/>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s-ES_tradnl" dirty="0" smtClean="0"/>
              <a:t>G R A C I A S</a:t>
            </a:r>
            <a:endParaRPr lang="es-ES_tradnl" dirty="0"/>
          </a:p>
        </p:txBody>
      </p:sp>
      <p:sp>
        <p:nvSpPr>
          <p:cNvPr id="5" name="Text Placeholder 4"/>
          <p:cNvSpPr>
            <a:spLocks noGrp="1"/>
          </p:cNvSpPr>
          <p:nvPr>
            <p:ph type="body" idx="1"/>
          </p:nvPr>
        </p:nvSpPr>
        <p:spPr/>
        <p:txBody>
          <a:bodyPr/>
          <a:lstStyle/>
          <a:p>
            <a:r>
              <a:rPr lang="es-ES_tradnl" dirty="0" smtClean="0"/>
              <a:t>David Mendoza</a:t>
            </a:r>
          </a:p>
          <a:p>
            <a:r>
              <a:rPr lang="es-ES_tradnl" dirty="0" smtClean="0"/>
              <a:t>@</a:t>
            </a:r>
            <a:r>
              <a:rPr lang="es-ES_tradnl" dirty="0" err="1" smtClean="0"/>
              <a:t>jdmr</a:t>
            </a:r>
            <a:endParaRPr lang="es-ES_tradnl" dirty="0"/>
          </a:p>
        </p:txBody>
      </p:sp>
    </p:spTree>
    <p:extLst>
      <p:ext uri="{BB962C8B-B14F-4D97-AF65-F5344CB8AC3E}">
        <p14:creationId xmlns:p14="http://schemas.microsoft.com/office/powerpoint/2010/main" val="435291053"/>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err="1" smtClean="0"/>
              <a:t>Core</a:t>
            </a:r>
            <a:endParaRPr lang="es-ES_tradnl" dirty="0"/>
          </a:p>
        </p:txBody>
      </p:sp>
      <p:sp>
        <p:nvSpPr>
          <p:cNvPr id="3" name="Content Placeholder 2"/>
          <p:cNvSpPr>
            <a:spLocks noGrp="1"/>
          </p:cNvSpPr>
          <p:nvPr>
            <p:ph idx="1"/>
          </p:nvPr>
        </p:nvSpPr>
        <p:spPr/>
        <p:txBody>
          <a:bodyPr/>
          <a:lstStyle/>
          <a:p>
            <a:r>
              <a:rPr lang="es-ES_tradnl" dirty="0" smtClean="0"/>
              <a:t>Es la piedra angular de la infraestructura Spring</a:t>
            </a:r>
          </a:p>
          <a:p>
            <a:r>
              <a:rPr lang="es-ES_tradnl" dirty="0" smtClean="0"/>
              <a:t>Es el encargado de administrar como los </a:t>
            </a:r>
            <a:r>
              <a:rPr lang="es-ES_tradnl" dirty="0" err="1" smtClean="0"/>
              <a:t>Beans</a:t>
            </a:r>
            <a:r>
              <a:rPr lang="es-ES_tradnl" dirty="0" smtClean="0"/>
              <a:t> son creados, configurados y administrados.</a:t>
            </a:r>
          </a:p>
          <a:p>
            <a:r>
              <a:rPr lang="es-ES_tradnl" dirty="0" smtClean="0"/>
              <a:t>Encargada de la Inyección de Dependencias (DI)</a:t>
            </a:r>
          </a:p>
        </p:txBody>
      </p:sp>
    </p:spTree>
    <p:extLst>
      <p:ext uri="{BB962C8B-B14F-4D97-AF65-F5344CB8AC3E}">
        <p14:creationId xmlns:p14="http://schemas.microsoft.com/office/powerpoint/2010/main" val="655651609"/>
      </p:ext>
    </p:extLst>
  </p:cSld>
  <p:clrMapOvr>
    <a:masterClrMapping/>
  </p:clrMapOvr>
  <p:timing>
    <p:tnLst>
      <p:par>
        <p:cTn xmlns:p14="http://schemas.microsoft.com/office/powerpoint/2010/main" id="1" dur="indefinite" restart="never" nodeType="tmRoot"/>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s-ES_tradnl" dirty="0" smtClean="0"/>
              <a:t>Referencias</a:t>
            </a:r>
            <a:endParaRPr lang="es-ES_tradnl" dirty="0"/>
          </a:p>
        </p:txBody>
      </p:sp>
      <p:sp>
        <p:nvSpPr>
          <p:cNvPr id="5" name="Content Placeholder 4"/>
          <p:cNvSpPr>
            <a:spLocks noGrp="1"/>
          </p:cNvSpPr>
          <p:nvPr>
            <p:ph idx="1"/>
          </p:nvPr>
        </p:nvSpPr>
        <p:spPr/>
        <p:txBody>
          <a:bodyPr>
            <a:normAutofit fontScale="55000" lnSpcReduction="20000"/>
          </a:bodyPr>
          <a:lstStyle/>
          <a:p>
            <a:r>
              <a:rPr lang="es-ES_tradnl" dirty="0" smtClean="0"/>
              <a:t>Spring in </a:t>
            </a:r>
            <a:r>
              <a:rPr lang="es-ES_tradnl" dirty="0" err="1" smtClean="0"/>
              <a:t>Action</a:t>
            </a:r>
            <a:r>
              <a:rPr lang="es-ES_tradnl" dirty="0" smtClean="0"/>
              <a:t>, 3ra Edición, Craig </a:t>
            </a:r>
            <a:r>
              <a:rPr lang="es-ES_tradnl" dirty="0" err="1" smtClean="0"/>
              <a:t>Walls</a:t>
            </a:r>
            <a:r>
              <a:rPr lang="es-ES_tradnl" dirty="0" smtClean="0"/>
              <a:t>, </a:t>
            </a:r>
            <a:r>
              <a:rPr lang="es-ES_tradnl" dirty="0" err="1" smtClean="0"/>
              <a:t>Manning</a:t>
            </a:r>
            <a:r>
              <a:rPr lang="es-ES_tradnl" dirty="0" smtClean="0"/>
              <a:t> </a:t>
            </a:r>
            <a:r>
              <a:rPr lang="es-ES_tradnl" dirty="0" err="1" smtClean="0"/>
              <a:t>Publicaions</a:t>
            </a:r>
            <a:r>
              <a:rPr lang="es-ES_tradnl" dirty="0" smtClean="0"/>
              <a:t> Co, 2011</a:t>
            </a:r>
          </a:p>
          <a:p>
            <a:r>
              <a:rPr lang="es-ES_tradnl" dirty="0">
                <a:hlinkClick r:id="rId2"/>
              </a:rPr>
              <a:t>http://static.springsource.org/spring/docs/3.0.x/spring-framework-reference/html/</a:t>
            </a:r>
            <a:r>
              <a:rPr lang="es-ES_tradnl" dirty="0" smtClean="0">
                <a:hlinkClick r:id="rId2"/>
              </a:rPr>
              <a:t>index.html</a:t>
            </a:r>
            <a:endParaRPr lang="es-ES_tradnl" dirty="0" smtClean="0"/>
          </a:p>
          <a:p>
            <a:r>
              <a:rPr lang="es-ES_tradnl" dirty="0">
                <a:hlinkClick r:id="rId3"/>
              </a:rPr>
              <a:t>http://static.springsource.org/spring-security/site/docs/3.0.x/reference/</a:t>
            </a:r>
            <a:r>
              <a:rPr lang="es-ES_tradnl" dirty="0" smtClean="0">
                <a:hlinkClick r:id="rId3"/>
              </a:rPr>
              <a:t>springsecurity.html</a:t>
            </a:r>
            <a:endParaRPr lang="es-ES_tradnl" dirty="0" smtClean="0"/>
          </a:p>
          <a:p>
            <a:r>
              <a:rPr lang="es-ES_tradnl" dirty="0">
                <a:hlinkClick r:id="rId4"/>
              </a:rPr>
              <a:t>http://blog.springsource.org/2006/05/30/getting-started-with-jpa-in-spring-20</a:t>
            </a:r>
            <a:r>
              <a:rPr lang="es-ES_tradnl" dirty="0" smtClean="0">
                <a:hlinkClick r:id="rId4"/>
              </a:rPr>
              <a:t>/</a:t>
            </a:r>
            <a:endParaRPr lang="es-ES_tradnl" dirty="0" smtClean="0"/>
          </a:p>
          <a:p>
            <a:r>
              <a:rPr lang="es-ES_tradnl" dirty="0">
                <a:hlinkClick r:id="rId5"/>
              </a:rPr>
              <a:t>http://code.google.com/p/dew-cineplanetupc20110/source/browse/trunk/cineplanet/src/main/java/edu/upc/cineplanet/repositoryjdbc/EntradaRepositoryJdbc.java?spec=svn351&amp;r=</a:t>
            </a:r>
            <a:r>
              <a:rPr lang="es-ES_tradnl" dirty="0" smtClean="0">
                <a:hlinkClick r:id="rId5"/>
              </a:rPr>
              <a:t>351</a:t>
            </a:r>
            <a:endParaRPr lang="es-ES_tradnl" dirty="0" smtClean="0"/>
          </a:p>
          <a:p>
            <a:r>
              <a:rPr lang="es-ES_tradnl" dirty="0">
                <a:hlinkClick r:id="rId6"/>
              </a:rPr>
              <a:t>http://www.devdaily.com/blog/post/jdbc/spring-jdbc-insert-auto-generated-</a:t>
            </a:r>
            <a:r>
              <a:rPr lang="es-ES_tradnl" dirty="0" smtClean="0">
                <a:hlinkClick r:id="rId6"/>
              </a:rPr>
              <a:t>key</a:t>
            </a:r>
            <a:endParaRPr lang="es-ES_tradnl" dirty="0" smtClean="0"/>
          </a:p>
          <a:p>
            <a:r>
              <a:rPr lang="es-ES_tradnl" dirty="0">
                <a:hlinkClick r:id="rId7"/>
              </a:rPr>
              <a:t>http://blog.springsource.org/2009/12/02/obtaining-spring-3-artifacts-with-maven</a:t>
            </a:r>
            <a:r>
              <a:rPr lang="es-ES_tradnl" dirty="0" smtClean="0">
                <a:hlinkClick r:id="rId7"/>
              </a:rPr>
              <a:t>/</a:t>
            </a:r>
            <a:endParaRPr lang="es-ES_tradnl" dirty="0" smtClean="0"/>
          </a:p>
          <a:p>
            <a:r>
              <a:rPr lang="es-ES_tradnl" dirty="0">
                <a:hlinkClick r:id="rId8"/>
              </a:rPr>
              <a:t>http://pookey.co.uk/wordpress/archives/50-getting-started-with-maven-and-</a:t>
            </a:r>
            <a:r>
              <a:rPr lang="es-ES_tradnl" dirty="0" smtClean="0">
                <a:hlinkClick r:id="rId8"/>
              </a:rPr>
              <a:t>spring</a:t>
            </a:r>
            <a:endParaRPr lang="es-ES_tradnl" dirty="0" smtClean="0"/>
          </a:p>
          <a:p>
            <a:endParaRPr lang="es-ES_tradnl" dirty="0"/>
          </a:p>
        </p:txBody>
      </p:sp>
    </p:spTree>
    <p:extLst>
      <p:ext uri="{BB962C8B-B14F-4D97-AF65-F5344CB8AC3E}">
        <p14:creationId xmlns:p14="http://schemas.microsoft.com/office/powerpoint/2010/main" val="4079948763"/>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AOP</a:t>
            </a:r>
            <a:endParaRPr lang="es-ES_tradnl" dirty="0"/>
          </a:p>
        </p:txBody>
      </p:sp>
      <p:sp>
        <p:nvSpPr>
          <p:cNvPr id="3" name="Content Placeholder 2"/>
          <p:cNvSpPr>
            <a:spLocks noGrp="1"/>
          </p:cNvSpPr>
          <p:nvPr>
            <p:ph idx="1"/>
          </p:nvPr>
        </p:nvSpPr>
        <p:spPr/>
        <p:txBody>
          <a:bodyPr/>
          <a:lstStyle/>
          <a:p>
            <a:r>
              <a:rPr lang="es-ES_tradnl" dirty="0" smtClean="0"/>
              <a:t>Es la base para agregar tus propios aspectos a tu aplicación basada en Spring.</a:t>
            </a:r>
          </a:p>
          <a:p>
            <a:r>
              <a:rPr lang="es-ES_tradnl" dirty="0" smtClean="0"/>
              <a:t>Como DI, AOP nos provee de desacoplamiento entre objetos, pero con AOP podemos desacoplar responsabilidades de la aplicación como </a:t>
            </a:r>
            <a:r>
              <a:rPr lang="es-ES_tradnl" dirty="0" err="1" smtClean="0"/>
              <a:t>transaccionalidad</a:t>
            </a:r>
            <a:r>
              <a:rPr lang="es-ES_tradnl" dirty="0" smtClean="0"/>
              <a:t> y seguridad.</a:t>
            </a:r>
            <a:endParaRPr lang="es-ES_tradnl" dirty="0"/>
          </a:p>
        </p:txBody>
      </p:sp>
    </p:spTree>
    <p:extLst>
      <p:ext uri="{BB962C8B-B14F-4D97-AF65-F5344CB8AC3E}">
        <p14:creationId xmlns:p14="http://schemas.microsoft.com/office/powerpoint/2010/main" val="415873203"/>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s-ES_tradnl" dirty="0" smtClean="0"/>
              <a:t>Acceso a Datos e Integración</a:t>
            </a:r>
            <a:endParaRPr lang="es-ES_tradnl" dirty="0"/>
          </a:p>
        </p:txBody>
      </p:sp>
      <p:sp>
        <p:nvSpPr>
          <p:cNvPr id="3" name="Content Placeholder 2"/>
          <p:cNvSpPr>
            <a:spLocks noGrp="1"/>
          </p:cNvSpPr>
          <p:nvPr>
            <p:ph idx="1"/>
          </p:nvPr>
        </p:nvSpPr>
        <p:spPr/>
        <p:txBody>
          <a:bodyPr>
            <a:normAutofit fontScale="92500" lnSpcReduction="20000"/>
          </a:bodyPr>
          <a:lstStyle/>
          <a:p>
            <a:r>
              <a:rPr lang="es-ES_tradnl" dirty="0" smtClean="0"/>
              <a:t>Abstraen el código repetitivo que tiene que ver con manejar una conexión a base de datos y sus distintos recursos.</a:t>
            </a:r>
          </a:p>
          <a:p>
            <a:r>
              <a:rPr lang="es-ES_tradnl" dirty="0" smtClean="0"/>
              <a:t>Apoya al desarrollador a hacer buen uso de estos recursos, manejando cosas como la conexión y desconexión de la base de datos.</a:t>
            </a:r>
          </a:p>
          <a:p>
            <a:r>
              <a:rPr lang="es-ES_tradnl" dirty="0" smtClean="0"/>
              <a:t>Contiene la lógica necesaria para conectarse a una herramienta de ORM así como al servicio de mensajería (JMS).</a:t>
            </a:r>
          </a:p>
          <a:p>
            <a:r>
              <a:rPr lang="es-ES_tradnl" dirty="0" smtClean="0"/>
              <a:t>También contiene la lógica para el manejo de transacciones.</a:t>
            </a:r>
            <a:endParaRPr lang="es-ES_tradnl" dirty="0"/>
          </a:p>
        </p:txBody>
      </p:sp>
    </p:spTree>
    <p:extLst>
      <p:ext uri="{BB962C8B-B14F-4D97-AF65-F5344CB8AC3E}">
        <p14:creationId xmlns:p14="http://schemas.microsoft.com/office/powerpoint/2010/main" val="3618104915"/>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Web y Acceso Remoto</a:t>
            </a:r>
            <a:endParaRPr lang="es-ES_tradnl" dirty="0"/>
          </a:p>
        </p:txBody>
      </p:sp>
      <p:sp>
        <p:nvSpPr>
          <p:cNvPr id="3" name="Content Placeholder 2"/>
          <p:cNvSpPr>
            <a:spLocks noGrp="1"/>
          </p:cNvSpPr>
          <p:nvPr>
            <p:ph idx="1"/>
          </p:nvPr>
        </p:nvSpPr>
        <p:spPr/>
        <p:txBody>
          <a:bodyPr/>
          <a:lstStyle/>
          <a:p>
            <a:r>
              <a:rPr lang="es-ES_tradnl" dirty="0" smtClean="0"/>
              <a:t>Tiene una implementación del paradigma MVC, pero se puede conectar a otras implementaciones.</a:t>
            </a:r>
          </a:p>
          <a:p>
            <a:r>
              <a:rPr lang="es-ES_tradnl" dirty="0" smtClean="0"/>
              <a:t>Contiene la implementación de varias opciones para tener acceso remoto a la aplicación como RMI, </a:t>
            </a:r>
            <a:r>
              <a:rPr lang="es-ES_tradnl" dirty="0" err="1" smtClean="0"/>
              <a:t>Hessian</a:t>
            </a:r>
            <a:r>
              <a:rPr lang="es-ES_tradnl" dirty="0" smtClean="0"/>
              <a:t>, </a:t>
            </a:r>
            <a:r>
              <a:rPr lang="es-ES_tradnl" dirty="0" err="1" smtClean="0"/>
              <a:t>Burlap</a:t>
            </a:r>
            <a:r>
              <a:rPr lang="es-ES_tradnl" dirty="0" smtClean="0"/>
              <a:t>, JAX-WS, entre otros.</a:t>
            </a:r>
            <a:endParaRPr lang="es-ES_tradnl" dirty="0"/>
          </a:p>
        </p:txBody>
      </p:sp>
    </p:spTree>
    <p:extLst>
      <p:ext uri="{BB962C8B-B14F-4D97-AF65-F5344CB8AC3E}">
        <p14:creationId xmlns:p14="http://schemas.microsoft.com/office/powerpoint/2010/main" val="841480689"/>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Pruebas</a:t>
            </a:r>
            <a:endParaRPr lang="es-ES_tradnl" dirty="0"/>
          </a:p>
        </p:txBody>
      </p:sp>
      <p:sp>
        <p:nvSpPr>
          <p:cNvPr id="3" name="Content Placeholder 2"/>
          <p:cNvSpPr>
            <a:spLocks noGrp="1"/>
          </p:cNvSpPr>
          <p:nvPr>
            <p:ph idx="1"/>
          </p:nvPr>
        </p:nvSpPr>
        <p:spPr/>
        <p:txBody>
          <a:bodyPr/>
          <a:lstStyle/>
          <a:p>
            <a:r>
              <a:rPr lang="es-ES_tradnl" dirty="0" smtClean="0"/>
              <a:t>Reconociendo la importancia de pruebas escritas por el desarrollador, Spring nos provee de éste módulo.</a:t>
            </a:r>
            <a:endParaRPr lang="es-ES_tradnl" dirty="0"/>
          </a:p>
        </p:txBody>
      </p:sp>
    </p:spTree>
    <p:extLst>
      <p:ext uri="{BB962C8B-B14F-4D97-AF65-F5344CB8AC3E}">
        <p14:creationId xmlns:p14="http://schemas.microsoft.com/office/powerpoint/2010/main" val="830803030"/>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Otros módulos</a:t>
            </a:r>
            <a:endParaRPr lang="es-ES_tradnl" dirty="0"/>
          </a:p>
        </p:txBody>
      </p:sp>
      <p:sp>
        <p:nvSpPr>
          <p:cNvPr id="3" name="Content Placeholder 2"/>
          <p:cNvSpPr>
            <a:spLocks noGrp="1"/>
          </p:cNvSpPr>
          <p:nvPr>
            <p:ph sz="quarter" idx="13"/>
          </p:nvPr>
        </p:nvSpPr>
        <p:spPr/>
        <p:txBody>
          <a:bodyPr/>
          <a:lstStyle/>
          <a:p>
            <a:r>
              <a:rPr lang="es-ES_tradnl" dirty="0" smtClean="0"/>
              <a:t>Web </a:t>
            </a:r>
            <a:r>
              <a:rPr lang="es-ES_tradnl" dirty="0" err="1" smtClean="0"/>
              <a:t>Flow</a:t>
            </a:r>
            <a:endParaRPr lang="es-ES_tradnl" dirty="0" smtClean="0"/>
          </a:p>
          <a:p>
            <a:r>
              <a:rPr lang="es-ES_tradnl" dirty="0" smtClean="0"/>
              <a:t>Web </a:t>
            </a:r>
            <a:r>
              <a:rPr lang="es-ES_tradnl" dirty="0" err="1" smtClean="0"/>
              <a:t>Services</a:t>
            </a:r>
            <a:endParaRPr lang="es-ES_tradnl" dirty="0" smtClean="0"/>
          </a:p>
          <a:p>
            <a:r>
              <a:rPr lang="es-ES_tradnl" dirty="0" smtClean="0"/>
              <a:t>Security</a:t>
            </a:r>
          </a:p>
          <a:p>
            <a:r>
              <a:rPr lang="es-ES_tradnl" dirty="0" err="1" smtClean="0"/>
              <a:t>Integration</a:t>
            </a:r>
            <a:endParaRPr lang="es-ES_tradnl" dirty="0" smtClean="0"/>
          </a:p>
          <a:p>
            <a:r>
              <a:rPr lang="es-ES_tradnl" dirty="0" err="1" smtClean="0"/>
              <a:t>Batch</a:t>
            </a:r>
            <a:endParaRPr lang="es-ES_tradnl" dirty="0" smtClean="0"/>
          </a:p>
          <a:p>
            <a:r>
              <a:rPr lang="es-ES_tradnl" dirty="0" smtClean="0"/>
              <a:t>Social</a:t>
            </a:r>
          </a:p>
          <a:p>
            <a:r>
              <a:rPr lang="es-ES_tradnl" dirty="0" smtClean="0"/>
              <a:t>Mobile</a:t>
            </a:r>
            <a:endParaRPr lang="es-ES_tradnl" dirty="0"/>
          </a:p>
        </p:txBody>
      </p:sp>
      <p:sp>
        <p:nvSpPr>
          <p:cNvPr id="4" name="Content Placeholder 3"/>
          <p:cNvSpPr>
            <a:spLocks noGrp="1"/>
          </p:cNvSpPr>
          <p:nvPr>
            <p:ph sz="quarter" idx="14"/>
          </p:nvPr>
        </p:nvSpPr>
        <p:spPr/>
        <p:txBody>
          <a:bodyPr/>
          <a:lstStyle/>
          <a:p>
            <a:r>
              <a:rPr lang="es-ES_tradnl" dirty="0" err="1" smtClean="0"/>
              <a:t>Dynamic</a:t>
            </a:r>
            <a:r>
              <a:rPr lang="es-ES_tradnl" dirty="0" smtClean="0"/>
              <a:t> Modules</a:t>
            </a:r>
          </a:p>
          <a:p>
            <a:r>
              <a:rPr lang="es-ES_tradnl" dirty="0" smtClean="0"/>
              <a:t>LDAP</a:t>
            </a:r>
          </a:p>
          <a:p>
            <a:r>
              <a:rPr lang="es-ES_tradnl" dirty="0" err="1" smtClean="0"/>
              <a:t>Rich</a:t>
            </a:r>
            <a:r>
              <a:rPr lang="es-ES_tradnl" dirty="0" smtClean="0"/>
              <a:t> </a:t>
            </a:r>
            <a:r>
              <a:rPr lang="es-ES_tradnl" dirty="0" err="1" smtClean="0"/>
              <a:t>Client</a:t>
            </a:r>
            <a:endParaRPr lang="es-ES_tradnl" dirty="0" smtClean="0"/>
          </a:p>
          <a:p>
            <a:r>
              <a:rPr lang="es-ES_tradnl" dirty="0" err="1" smtClean="0"/>
              <a:t>.Net</a:t>
            </a:r>
            <a:endParaRPr lang="es-ES_tradnl" dirty="0" smtClean="0"/>
          </a:p>
          <a:p>
            <a:r>
              <a:rPr lang="es-ES_tradnl" dirty="0" smtClean="0"/>
              <a:t>Flex</a:t>
            </a:r>
          </a:p>
          <a:p>
            <a:r>
              <a:rPr lang="es-ES_tradnl" dirty="0" smtClean="0"/>
              <a:t>Roo</a:t>
            </a:r>
          </a:p>
          <a:p>
            <a:r>
              <a:rPr lang="es-ES_tradnl" dirty="0" err="1" smtClean="0"/>
              <a:t>Extensions</a:t>
            </a:r>
            <a:endParaRPr lang="es-ES_tradnl" dirty="0"/>
          </a:p>
        </p:txBody>
      </p:sp>
    </p:spTree>
    <p:extLst>
      <p:ext uri="{BB962C8B-B14F-4D97-AF65-F5344CB8AC3E}">
        <p14:creationId xmlns:p14="http://schemas.microsoft.com/office/powerpoint/2010/main" val="566574081"/>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s-ES_tradnl" dirty="0" smtClean="0"/>
              <a:t>Historia</a:t>
            </a:r>
            <a:endParaRPr lang="es-ES_tradnl" dirty="0"/>
          </a:p>
        </p:txBody>
      </p:sp>
      <p:sp>
        <p:nvSpPr>
          <p:cNvPr id="5" name="Content Placeholder 4"/>
          <p:cNvSpPr>
            <a:spLocks noGrp="1"/>
          </p:cNvSpPr>
          <p:nvPr>
            <p:ph idx="1"/>
          </p:nvPr>
        </p:nvSpPr>
        <p:spPr/>
        <p:txBody>
          <a:bodyPr/>
          <a:lstStyle/>
          <a:p>
            <a:r>
              <a:rPr lang="es-ES_tradnl" dirty="0" smtClean="0"/>
              <a:t>Nace la especificación de JavaBeans en Diciembre de 1996</a:t>
            </a:r>
          </a:p>
          <a:p>
            <a:r>
              <a:rPr lang="es-ES_tradnl" dirty="0" smtClean="0"/>
              <a:t>Nace la especificación de Enterprise JavaBeans (</a:t>
            </a:r>
            <a:r>
              <a:rPr lang="es-ES_tradnl" dirty="0" err="1" smtClean="0"/>
              <a:t>EJB’s</a:t>
            </a:r>
            <a:r>
              <a:rPr lang="es-ES_tradnl" dirty="0" smtClean="0"/>
              <a:t>) en Marzo de 1998</a:t>
            </a:r>
          </a:p>
          <a:p>
            <a:r>
              <a:rPr lang="es-ES_tradnl" dirty="0" smtClean="0"/>
              <a:t>Nace Spring (DI y AOP)</a:t>
            </a:r>
          </a:p>
          <a:p>
            <a:r>
              <a:rPr lang="es-ES_tradnl" dirty="0" smtClean="0"/>
              <a:t>Últimas especificaciones de EJB (3.0 y 3.1), incluyen DI y AOP</a:t>
            </a:r>
            <a:endParaRPr lang="es-ES_tradnl" dirty="0"/>
          </a:p>
        </p:txBody>
      </p:sp>
    </p:spTree>
    <p:extLst>
      <p:ext uri="{BB962C8B-B14F-4D97-AF65-F5344CB8AC3E}">
        <p14:creationId xmlns:p14="http://schemas.microsoft.com/office/powerpoint/2010/main" val="900411353"/>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s-ES_tradnl" dirty="0" smtClean="0"/>
              <a:t>Nuevo en 2.5</a:t>
            </a:r>
            <a:endParaRPr lang="es-ES_tradnl" dirty="0"/>
          </a:p>
        </p:txBody>
      </p:sp>
      <p:sp>
        <p:nvSpPr>
          <p:cNvPr id="6" name="Content Placeholder 5"/>
          <p:cNvSpPr>
            <a:spLocks noGrp="1"/>
          </p:cNvSpPr>
          <p:nvPr>
            <p:ph idx="1"/>
          </p:nvPr>
        </p:nvSpPr>
        <p:spPr/>
        <p:txBody>
          <a:bodyPr/>
          <a:lstStyle/>
          <a:p>
            <a:r>
              <a:rPr lang="es-ES_tradnl" dirty="0" smtClean="0"/>
              <a:t>Anotaciones</a:t>
            </a:r>
          </a:p>
          <a:p>
            <a:r>
              <a:rPr lang="es-ES_tradnl" dirty="0" smtClean="0"/>
              <a:t>Pruebas basadas en JUnit 4</a:t>
            </a:r>
          </a:p>
          <a:p>
            <a:r>
              <a:rPr lang="es-ES_tradnl" dirty="0" smtClean="0"/>
              <a:t>Soporte para Java 6 y JEE 5</a:t>
            </a:r>
          </a:p>
          <a:p>
            <a:r>
              <a:rPr lang="es-ES_tradnl" dirty="0" smtClean="0"/>
              <a:t>Mejoras a AOP</a:t>
            </a:r>
          </a:p>
          <a:p>
            <a:r>
              <a:rPr lang="es-ES_tradnl" dirty="0" smtClean="0"/>
              <a:t>Parámetros nombrados en </a:t>
            </a:r>
            <a:r>
              <a:rPr lang="es-ES_tradnl" dirty="0" err="1" smtClean="0"/>
              <a:t>SqlJdbcTemplate</a:t>
            </a:r>
            <a:endParaRPr lang="es-ES_tradnl" dirty="0" smtClean="0"/>
          </a:p>
          <a:p>
            <a:r>
              <a:rPr lang="es-ES_tradnl" dirty="0" smtClean="0"/>
              <a:t>Entre otras cosas</a:t>
            </a:r>
            <a:endParaRPr lang="es-ES_tradnl" dirty="0"/>
          </a:p>
        </p:txBody>
      </p:sp>
    </p:spTree>
    <p:extLst>
      <p:ext uri="{BB962C8B-B14F-4D97-AF65-F5344CB8AC3E}">
        <p14:creationId xmlns:p14="http://schemas.microsoft.com/office/powerpoint/2010/main" val="2096327275"/>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Nuevo en 3.0</a:t>
            </a:r>
            <a:endParaRPr lang="es-ES_tradnl" dirty="0"/>
          </a:p>
        </p:txBody>
      </p:sp>
      <p:sp>
        <p:nvSpPr>
          <p:cNvPr id="3" name="Content Placeholder 2"/>
          <p:cNvSpPr>
            <a:spLocks noGrp="1"/>
          </p:cNvSpPr>
          <p:nvPr>
            <p:ph idx="1"/>
          </p:nvPr>
        </p:nvSpPr>
        <p:spPr/>
        <p:txBody>
          <a:bodyPr>
            <a:normAutofit lnSpcReduction="10000"/>
          </a:bodyPr>
          <a:lstStyle/>
          <a:p>
            <a:r>
              <a:rPr lang="es-ES_tradnl" dirty="0" smtClean="0"/>
              <a:t>Soporte REST en Spring MVC</a:t>
            </a:r>
          </a:p>
          <a:p>
            <a:r>
              <a:rPr lang="es-ES_tradnl" dirty="0" smtClean="0"/>
              <a:t>Un nuevo lenguaje de expresiones para mejorar el DI</a:t>
            </a:r>
          </a:p>
          <a:p>
            <a:r>
              <a:rPr lang="es-ES_tradnl" dirty="0" smtClean="0"/>
              <a:t>Soporte para validación mediante el JSR-303</a:t>
            </a:r>
          </a:p>
          <a:p>
            <a:r>
              <a:rPr lang="es-ES_tradnl" dirty="0" smtClean="0"/>
              <a:t>Soporte para la nueva especificación de DI, la JSR-330</a:t>
            </a:r>
          </a:p>
          <a:p>
            <a:r>
              <a:rPr lang="es-ES_tradnl" dirty="0" smtClean="0"/>
              <a:t>Declaración basada en anotaciones para métodos asíncronos y programados</a:t>
            </a:r>
          </a:p>
          <a:p>
            <a:endParaRPr lang="es-ES_tradnl" dirty="0" smtClean="0"/>
          </a:p>
        </p:txBody>
      </p:sp>
    </p:spTree>
    <p:extLst>
      <p:ext uri="{BB962C8B-B14F-4D97-AF65-F5344CB8AC3E}">
        <p14:creationId xmlns:p14="http://schemas.microsoft.com/office/powerpoint/2010/main" val="1808608663"/>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Nuevo en 3.0 (cont.)</a:t>
            </a:r>
            <a:endParaRPr lang="es-ES_tradnl" dirty="0"/>
          </a:p>
        </p:txBody>
      </p:sp>
      <p:sp>
        <p:nvSpPr>
          <p:cNvPr id="3" name="Content Placeholder 2"/>
          <p:cNvSpPr>
            <a:spLocks noGrp="1"/>
          </p:cNvSpPr>
          <p:nvPr>
            <p:ph idx="1"/>
          </p:nvPr>
        </p:nvSpPr>
        <p:spPr/>
        <p:txBody>
          <a:bodyPr>
            <a:normAutofit lnSpcReduction="10000"/>
          </a:bodyPr>
          <a:lstStyle/>
          <a:p>
            <a:r>
              <a:rPr lang="es-ES_tradnl" dirty="0" smtClean="0"/>
              <a:t>Un nuevo modelo de configuración basada en anotaciones que permite una configuración de Spring con casi nada de XML</a:t>
            </a:r>
          </a:p>
          <a:p>
            <a:r>
              <a:rPr lang="es-ES_tradnl" dirty="0" smtClean="0"/>
              <a:t>La implementación del mapeo Objeto a XML (OXM) que estaba en el módulo de Spring Web </a:t>
            </a:r>
            <a:r>
              <a:rPr lang="es-ES_tradnl" dirty="0" err="1" smtClean="0"/>
              <a:t>Services</a:t>
            </a:r>
            <a:r>
              <a:rPr lang="es-ES_tradnl" dirty="0" smtClean="0"/>
              <a:t> se ha movido al </a:t>
            </a:r>
            <a:r>
              <a:rPr lang="es-ES_tradnl" dirty="0" err="1" smtClean="0"/>
              <a:t>Core</a:t>
            </a:r>
            <a:r>
              <a:rPr lang="es-ES_tradnl" dirty="0" smtClean="0"/>
              <a:t>.</a:t>
            </a:r>
          </a:p>
          <a:p>
            <a:r>
              <a:rPr lang="es-ES_tradnl" dirty="0" smtClean="0"/>
              <a:t>Se requiere de Java 5 para correr</a:t>
            </a:r>
            <a:endParaRPr lang="es-ES_tradnl" dirty="0"/>
          </a:p>
        </p:txBody>
      </p:sp>
    </p:spTree>
    <p:extLst>
      <p:ext uri="{BB962C8B-B14F-4D97-AF65-F5344CB8AC3E}">
        <p14:creationId xmlns:p14="http://schemas.microsoft.com/office/powerpoint/2010/main" val="1678432681"/>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Conexiones (</a:t>
            </a:r>
            <a:r>
              <a:rPr lang="es-ES_tradnl" dirty="0" err="1" smtClean="0"/>
              <a:t>Wiring</a:t>
            </a:r>
            <a:r>
              <a:rPr lang="es-ES_tradnl" dirty="0" smtClean="0"/>
              <a:t>)</a:t>
            </a:r>
            <a:endParaRPr lang="es-ES_tradnl" dirty="0"/>
          </a:p>
        </p:txBody>
      </p:sp>
      <p:sp>
        <p:nvSpPr>
          <p:cNvPr id="3" name="Content Placeholder 2"/>
          <p:cNvSpPr>
            <a:spLocks noGrp="1"/>
          </p:cNvSpPr>
          <p:nvPr>
            <p:ph sz="quarter" idx="13"/>
          </p:nvPr>
        </p:nvSpPr>
        <p:spPr>
          <a:xfrm>
            <a:off x="1042416" y="2313432"/>
            <a:ext cx="7022592" cy="1734693"/>
          </a:xfrm>
        </p:spPr>
        <p:txBody>
          <a:bodyPr/>
          <a:lstStyle/>
          <a:p>
            <a:r>
              <a:rPr lang="es-ES_tradnl" dirty="0" smtClean="0"/>
              <a:t>Existen dos formas de configurar el contenedor Spring</a:t>
            </a:r>
          </a:p>
          <a:p>
            <a:pPr lvl="1"/>
            <a:r>
              <a:rPr lang="es-ES_tradnl" dirty="0" smtClean="0"/>
              <a:t>A través de XML</a:t>
            </a:r>
          </a:p>
          <a:p>
            <a:pPr lvl="1"/>
            <a:r>
              <a:rPr lang="es-ES_tradnl" dirty="0" smtClean="0"/>
              <a:t>Configuración basada en Java</a:t>
            </a:r>
            <a:endParaRPr lang="es-ES_tradnl" dirty="0"/>
          </a:p>
        </p:txBody>
      </p:sp>
      <p:pic>
        <p:nvPicPr>
          <p:cNvPr id="5" name="Content Placeholder 4" descr="Screen shot 2011-11-16 at 3.29.30 PM.png"/>
          <p:cNvPicPr>
            <a:picLocks noGrp="1" noChangeAspect="1"/>
          </p:cNvPicPr>
          <p:nvPr>
            <p:ph sz="quarter" idx="14"/>
          </p:nvPr>
        </p:nvPicPr>
        <p:blipFill>
          <a:blip r:embed="rId2">
            <a:extLst>
              <a:ext uri="{28A0092B-C50C-407E-A947-70E740481C1C}">
                <a14:useLocalDpi xmlns:a14="http://schemas.microsoft.com/office/drawing/2010/main" val="0"/>
              </a:ext>
            </a:extLst>
          </a:blip>
          <a:srcRect t="-7804" b="-7804"/>
          <a:stretch>
            <a:fillRect/>
          </a:stretch>
        </p:blipFill>
        <p:spPr>
          <a:xfrm>
            <a:off x="1042988" y="4048125"/>
            <a:ext cx="7021512" cy="1758950"/>
          </a:xfrm>
        </p:spPr>
      </p:pic>
    </p:spTree>
    <p:extLst>
      <p:ext uri="{BB962C8B-B14F-4D97-AF65-F5344CB8AC3E}">
        <p14:creationId xmlns:p14="http://schemas.microsoft.com/office/powerpoint/2010/main" val="2247174878"/>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err="1" smtClean="0"/>
              <a:t>Namespaces</a:t>
            </a:r>
            <a:endParaRPr lang="es-ES_tradnl" dirty="0"/>
          </a:p>
        </p:txBody>
      </p:sp>
      <p:sp>
        <p:nvSpPr>
          <p:cNvPr id="5" name="Content Placeholder 4"/>
          <p:cNvSpPr>
            <a:spLocks noGrp="1"/>
          </p:cNvSpPr>
          <p:nvPr>
            <p:ph idx="1"/>
          </p:nvPr>
        </p:nvSpPr>
        <p:spPr/>
        <p:txBody>
          <a:bodyPr>
            <a:normAutofit fontScale="92500" lnSpcReduction="20000"/>
          </a:bodyPr>
          <a:lstStyle/>
          <a:p>
            <a:r>
              <a:rPr lang="es-ES_tradnl" dirty="0" err="1" smtClean="0"/>
              <a:t>aop</a:t>
            </a:r>
            <a:endParaRPr lang="es-ES_tradnl" dirty="0" smtClean="0"/>
          </a:p>
          <a:p>
            <a:pPr lvl="1"/>
            <a:r>
              <a:rPr lang="es-ES_tradnl" dirty="0" smtClean="0"/>
              <a:t>Provee herramientas para declarar aspectos y para incluir los aspectos que hayan sido anotados en las clases Java</a:t>
            </a:r>
          </a:p>
          <a:p>
            <a:r>
              <a:rPr lang="es-ES_tradnl" dirty="0" err="1" smtClean="0"/>
              <a:t>beans</a:t>
            </a:r>
            <a:endParaRPr lang="es-ES_tradnl" dirty="0" smtClean="0"/>
          </a:p>
          <a:p>
            <a:pPr lvl="1"/>
            <a:r>
              <a:rPr lang="es-ES_tradnl" dirty="0" err="1" smtClean="0"/>
              <a:t>Core</a:t>
            </a:r>
            <a:r>
              <a:rPr lang="es-ES_tradnl" dirty="0" smtClean="0"/>
              <a:t> de Spring para la declaración de </a:t>
            </a:r>
            <a:r>
              <a:rPr lang="es-ES_tradnl" dirty="0" err="1" smtClean="0"/>
              <a:t>Beans</a:t>
            </a:r>
            <a:r>
              <a:rPr lang="es-ES_tradnl" dirty="0" smtClean="0"/>
              <a:t> y cómo deben de estar conectados</a:t>
            </a:r>
          </a:p>
          <a:p>
            <a:r>
              <a:rPr lang="es-ES_tradnl" dirty="0" err="1" smtClean="0"/>
              <a:t>context</a:t>
            </a:r>
            <a:endParaRPr lang="es-ES_tradnl" dirty="0" smtClean="0"/>
          </a:p>
          <a:p>
            <a:pPr lvl="1"/>
            <a:r>
              <a:rPr lang="es-ES_tradnl" dirty="0" smtClean="0"/>
              <a:t>Provee herramientas para configurar el contexto de Spring, entre ellas la habilidad de configurar la auto detección y auto conexión de </a:t>
            </a:r>
            <a:r>
              <a:rPr lang="es-ES_tradnl" dirty="0" err="1" smtClean="0"/>
              <a:t>Beans</a:t>
            </a:r>
            <a:endParaRPr lang="es-ES_tradnl" dirty="0"/>
          </a:p>
        </p:txBody>
      </p:sp>
    </p:spTree>
    <p:extLst>
      <p:ext uri="{BB962C8B-B14F-4D97-AF65-F5344CB8AC3E}">
        <p14:creationId xmlns:p14="http://schemas.microsoft.com/office/powerpoint/2010/main" val="341054042"/>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err="1" smtClean="0"/>
              <a:t>Namespaces</a:t>
            </a:r>
            <a:r>
              <a:rPr lang="es-ES_tradnl" dirty="0" smtClean="0"/>
              <a:t> (cont.)</a:t>
            </a:r>
            <a:endParaRPr lang="es-ES_tradnl" dirty="0"/>
          </a:p>
        </p:txBody>
      </p:sp>
      <p:sp>
        <p:nvSpPr>
          <p:cNvPr id="3" name="Content Placeholder 2"/>
          <p:cNvSpPr>
            <a:spLocks noGrp="1"/>
          </p:cNvSpPr>
          <p:nvPr>
            <p:ph idx="1"/>
          </p:nvPr>
        </p:nvSpPr>
        <p:spPr/>
        <p:txBody>
          <a:bodyPr>
            <a:normAutofit lnSpcReduction="10000"/>
          </a:bodyPr>
          <a:lstStyle/>
          <a:p>
            <a:r>
              <a:rPr lang="es-ES_tradnl" dirty="0" err="1" smtClean="0"/>
              <a:t>jee</a:t>
            </a:r>
            <a:endParaRPr lang="es-ES_tradnl" dirty="0" smtClean="0"/>
          </a:p>
          <a:p>
            <a:pPr lvl="1"/>
            <a:r>
              <a:rPr lang="es-ES_tradnl" dirty="0" smtClean="0"/>
              <a:t>Ofrece la integración con APIS JEE</a:t>
            </a:r>
          </a:p>
          <a:p>
            <a:r>
              <a:rPr lang="es-ES_tradnl" dirty="0" err="1" smtClean="0"/>
              <a:t>jms</a:t>
            </a:r>
            <a:endParaRPr lang="es-ES_tradnl" dirty="0" smtClean="0"/>
          </a:p>
          <a:p>
            <a:pPr lvl="1"/>
            <a:r>
              <a:rPr lang="es-ES_tradnl" dirty="0" smtClean="0"/>
              <a:t>Provee elementos para configurar </a:t>
            </a:r>
            <a:r>
              <a:rPr lang="es-ES_tradnl" dirty="0" err="1" smtClean="0"/>
              <a:t>Beans</a:t>
            </a:r>
            <a:r>
              <a:rPr lang="es-ES_tradnl" dirty="0" smtClean="0"/>
              <a:t> como objetos manejados por mensajes.</a:t>
            </a:r>
          </a:p>
          <a:p>
            <a:r>
              <a:rPr lang="es-ES_tradnl" dirty="0" err="1" smtClean="0"/>
              <a:t>lang</a:t>
            </a:r>
            <a:endParaRPr lang="es-ES_tradnl" dirty="0" smtClean="0"/>
          </a:p>
          <a:p>
            <a:pPr lvl="1"/>
            <a:r>
              <a:rPr lang="es-ES_tradnl" dirty="0" smtClean="0"/>
              <a:t>Habilita la declaración de </a:t>
            </a:r>
            <a:r>
              <a:rPr lang="es-ES_tradnl" dirty="0" err="1" smtClean="0"/>
              <a:t>Beans</a:t>
            </a:r>
            <a:r>
              <a:rPr lang="es-ES_tradnl" dirty="0" smtClean="0"/>
              <a:t> que pueden ser implementados como scripts de Groovy, </a:t>
            </a:r>
            <a:r>
              <a:rPr lang="es-ES_tradnl" dirty="0" err="1" smtClean="0"/>
              <a:t>JRuby</a:t>
            </a:r>
            <a:r>
              <a:rPr lang="es-ES_tradnl" dirty="0" smtClean="0"/>
              <a:t> o </a:t>
            </a:r>
            <a:r>
              <a:rPr lang="es-ES_tradnl" dirty="0" err="1" smtClean="0"/>
              <a:t>BeanShell</a:t>
            </a:r>
            <a:endParaRPr lang="es-ES_tradnl" dirty="0"/>
          </a:p>
        </p:txBody>
      </p:sp>
    </p:spTree>
    <p:extLst>
      <p:ext uri="{BB962C8B-B14F-4D97-AF65-F5344CB8AC3E}">
        <p14:creationId xmlns:p14="http://schemas.microsoft.com/office/powerpoint/2010/main" val="410357197"/>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err="1" smtClean="0"/>
              <a:t>Namespaces</a:t>
            </a:r>
            <a:r>
              <a:rPr lang="es-ES_tradnl" dirty="0" smtClean="0"/>
              <a:t> (cont.)</a:t>
            </a:r>
            <a:endParaRPr lang="es-ES_tradnl" dirty="0"/>
          </a:p>
        </p:txBody>
      </p:sp>
      <p:sp>
        <p:nvSpPr>
          <p:cNvPr id="3" name="Content Placeholder 2"/>
          <p:cNvSpPr>
            <a:spLocks noGrp="1"/>
          </p:cNvSpPr>
          <p:nvPr>
            <p:ph idx="1"/>
          </p:nvPr>
        </p:nvSpPr>
        <p:spPr/>
        <p:txBody>
          <a:bodyPr>
            <a:normAutofit fontScale="92500" lnSpcReduction="10000"/>
          </a:bodyPr>
          <a:lstStyle/>
          <a:p>
            <a:r>
              <a:rPr lang="es-ES_tradnl" dirty="0" err="1"/>
              <a:t>m</a:t>
            </a:r>
            <a:r>
              <a:rPr lang="es-ES_tradnl" dirty="0" err="1" smtClean="0"/>
              <a:t>vc</a:t>
            </a:r>
            <a:endParaRPr lang="es-ES_tradnl" dirty="0" smtClean="0"/>
          </a:p>
          <a:p>
            <a:pPr lvl="1"/>
            <a:r>
              <a:rPr lang="es-ES_tradnl" dirty="0" smtClean="0"/>
              <a:t>Configura el contexto de Spring MVC</a:t>
            </a:r>
          </a:p>
          <a:p>
            <a:r>
              <a:rPr lang="es-ES_tradnl" dirty="0" err="1" smtClean="0"/>
              <a:t>oxm</a:t>
            </a:r>
            <a:endParaRPr lang="es-ES_tradnl" dirty="0" smtClean="0"/>
          </a:p>
          <a:p>
            <a:pPr lvl="1"/>
            <a:r>
              <a:rPr lang="es-ES_tradnl" dirty="0" smtClean="0"/>
              <a:t>Configura el módulo de </a:t>
            </a:r>
            <a:r>
              <a:rPr lang="es-ES_tradnl" dirty="0" err="1" smtClean="0"/>
              <a:t>Object</a:t>
            </a:r>
            <a:r>
              <a:rPr lang="es-ES_tradnl" dirty="0" smtClean="0"/>
              <a:t>-</a:t>
            </a:r>
            <a:r>
              <a:rPr lang="es-ES_tradnl" dirty="0" err="1" smtClean="0"/>
              <a:t>to</a:t>
            </a:r>
            <a:r>
              <a:rPr lang="es-ES_tradnl" dirty="0" smtClean="0"/>
              <a:t>-XML</a:t>
            </a:r>
          </a:p>
          <a:p>
            <a:r>
              <a:rPr lang="es-ES_tradnl" dirty="0" err="1" smtClean="0"/>
              <a:t>tx</a:t>
            </a:r>
            <a:endParaRPr lang="es-ES_tradnl" dirty="0" smtClean="0"/>
          </a:p>
          <a:p>
            <a:pPr lvl="1"/>
            <a:r>
              <a:rPr lang="es-ES_tradnl" dirty="0" smtClean="0"/>
              <a:t>Configura el módulo de transacciones</a:t>
            </a:r>
          </a:p>
          <a:p>
            <a:r>
              <a:rPr lang="es-ES_tradnl" dirty="0" err="1" smtClean="0"/>
              <a:t>util</a:t>
            </a:r>
            <a:endParaRPr lang="es-ES_tradnl" dirty="0" smtClean="0"/>
          </a:p>
          <a:p>
            <a:pPr lvl="1"/>
            <a:r>
              <a:rPr lang="es-ES_tradnl" dirty="0" smtClean="0"/>
              <a:t>Diferentes herramientas que no encajan en ninguno de los anteriores y sirven a uno o a varios</a:t>
            </a:r>
            <a:endParaRPr lang="es-ES_tradnl" dirty="0"/>
          </a:p>
        </p:txBody>
      </p:sp>
    </p:spTree>
    <p:extLst>
      <p:ext uri="{BB962C8B-B14F-4D97-AF65-F5344CB8AC3E}">
        <p14:creationId xmlns:p14="http://schemas.microsoft.com/office/powerpoint/2010/main" val="4137433380"/>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err="1" smtClean="0"/>
              <a:t>Namespaces</a:t>
            </a:r>
            <a:r>
              <a:rPr lang="es-ES_tradnl" dirty="0" smtClean="0"/>
              <a:t> (cont.)</a:t>
            </a:r>
            <a:endParaRPr lang="es-ES_tradnl" dirty="0"/>
          </a:p>
        </p:txBody>
      </p:sp>
      <p:sp>
        <p:nvSpPr>
          <p:cNvPr id="3" name="Content Placeholder 2"/>
          <p:cNvSpPr>
            <a:spLocks noGrp="1"/>
          </p:cNvSpPr>
          <p:nvPr>
            <p:ph idx="1"/>
          </p:nvPr>
        </p:nvSpPr>
        <p:spPr/>
        <p:txBody>
          <a:bodyPr/>
          <a:lstStyle/>
          <a:p>
            <a:r>
              <a:rPr lang="es-ES_tradnl" dirty="0" smtClean="0"/>
              <a:t>Además de estos </a:t>
            </a:r>
            <a:r>
              <a:rPr lang="es-ES_tradnl" i="1" dirty="0" err="1" smtClean="0"/>
              <a:t>namespaces</a:t>
            </a:r>
            <a:r>
              <a:rPr lang="es-ES_tradnl" dirty="0" smtClean="0"/>
              <a:t>  otros módulos, como Spring Security y Spring Web </a:t>
            </a:r>
            <a:r>
              <a:rPr lang="es-ES_tradnl" dirty="0" err="1" smtClean="0"/>
              <a:t>Flow</a:t>
            </a:r>
            <a:r>
              <a:rPr lang="es-ES_tradnl" dirty="0" smtClean="0"/>
              <a:t>, proveen sus propios </a:t>
            </a:r>
            <a:r>
              <a:rPr lang="es-ES_tradnl" i="1" dirty="0" err="1" smtClean="0"/>
              <a:t>namespaces</a:t>
            </a:r>
            <a:endParaRPr lang="es-ES_tradnl" dirty="0"/>
          </a:p>
          <a:p>
            <a:endParaRPr lang="es-ES_tradnl" dirty="0"/>
          </a:p>
        </p:txBody>
      </p:sp>
    </p:spTree>
    <p:extLst>
      <p:ext uri="{BB962C8B-B14F-4D97-AF65-F5344CB8AC3E}">
        <p14:creationId xmlns:p14="http://schemas.microsoft.com/office/powerpoint/2010/main" val="852265417"/>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Ejercicio</a:t>
            </a:r>
            <a:endParaRPr lang="es-ES_tradnl" dirty="0"/>
          </a:p>
        </p:txBody>
      </p:sp>
      <p:sp>
        <p:nvSpPr>
          <p:cNvPr id="3" name="Content Placeholder 2"/>
          <p:cNvSpPr>
            <a:spLocks noGrp="1"/>
          </p:cNvSpPr>
          <p:nvPr>
            <p:ph idx="1"/>
          </p:nvPr>
        </p:nvSpPr>
        <p:spPr/>
        <p:txBody>
          <a:bodyPr/>
          <a:lstStyle/>
          <a:p>
            <a:r>
              <a:rPr lang="es-ES_tradnl" smtClean="0"/>
              <a:t>Revisar EjercicioSpring02 </a:t>
            </a:r>
            <a:r>
              <a:rPr lang="es-ES_tradnl" dirty="0" smtClean="0"/>
              <a:t>y analizar puntos de las diferentes formas de instanciar objetos mediante Spring</a:t>
            </a:r>
            <a:endParaRPr lang="es-ES_tradnl" dirty="0"/>
          </a:p>
        </p:txBody>
      </p:sp>
    </p:spTree>
    <p:extLst>
      <p:ext uri="{BB962C8B-B14F-4D97-AF65-F5344CB8AC3E}">
        <p14:creationId xmlns:p14="http://schemas.microsoft.com/office/powerpoint/2010/main" val="1334000971"/>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Alcances</a:t>
            </a:r>
            <a:endParaRPr lang="es-ES_tradnl" dirty="0"/>
          </a:p>
        </p:txBody>
      </p:sp>
      <p:sp>
        <p:nvSpPr>
          <p:cNvPr id="3" name="Content Placeholder 2"/>
          <p:cNvSpPr>
            <a:spLocks noGrp="1"/>
          </p:cNvSpPr>
          <p:nvPr>
            <p:ph idx="1"/>
          </p:nvPr>
        </p:nvSpPr>
        <p:spPr/>
        <p:txBody>
          <a:bodyPr/>
          <a:lstStyle/>
          <a:p>
            <a:r>
              <a:rPr lang="es-ES_tradnl" dirty="0" smtClean="0"/>
              <a:t>Por defecto, todos los </a:t>
            </a:r>
            <a:r>
              <a:rPr lang="es-ES_tradnl" dirty="0" err="1" smtClean="0"/>
              <a:t>beans</a:t>
            </a:r>
            <a:r>
              <a:rPr lang="es-ES_tradnl" dirty="0" smtClean="0"/>
              <a:t> en Spring son </a:t>
            </a:r>
            <a:r>
              <a:rPr lang="es-ES_tradnl" i="1" dirty="0" err="1" smtClean="0"/>
              <a:t>singletons</a:t>
            </a:r>
            <a:r>
              <a:rPr lang="es-ES_tradnl" dirty="0" smtClean="0"/>
              <a:t>.</a:t>
            </a:r>
          </a:p>
          <a:p>
            <a:r>
              <a:rPr lang="es-ES_tradnl" dirty="0" smtClean="0"/>
              <a:t>Cada vez que una instancia de una clase es requerida el contenedor Spring le dará la misma versión.</a:t>
            </a:r>
            <a:endParaRPr lang="es-ES_tradnl" dirty="0"/>
          </a:p>
        </p:txBody>
      </p:sp>
    </p:spTree>
    <p:extLst>
      <p:ext uri="{BB962C8B-B14F-4D97-AF65-F5344CB8AC3E}">
        <p14:creationId xmlns:p14="http://schemas.microsoft.com/office/powerpoint/2010/main" val="2190788434"/>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Simplifica Java</a:t>
            </a:r>
            <a:endParaRPr lang="es-ES_tradnl" dirty="0"/>
          </a:p>
        </p:txBody>
      </p:sp>
      <p:sp>
        <p:nvSpPr>
          <p:cNvPr id="3" name="Content Placeholder 2"/>
          <p:cNvSpPr>
            <a:spLocks noGrp="1"/>
          </p:cNvSpPr>
          <p:nvPr>
            <p:ph idx="1"/>
          </p:nvPr>
        </p:nvSpPr>
        <p:spPr/>
        <p:txBody>
          <a:bodyPr/>
          <a:lstStyle/>
          <a:p>
            <a:r>
              <a:rPr lang="es-ES_tradnl" dirty="0" smtClean="0"/>
              <a:t>Spring simplifica Java</a:t>
            </a:r>
          </a:p>
          <a:p>
            <a:pPr lvl="1"/>
            <a:r>
              <a:rPr lang="es-ES_tradnl" dirty="0" smtClean="0"/>
              <a:t>Utilizando </a:t>
            </a:r>
            <a:r>
              <a:rPr lang="es-ES_tradnl" i="1" dirty="0" err="1" smtClean="0"/>
              <a:t>Plain</a:t>
            </a:r>
            <a:r>
              <a:rPr lang="es-ES_tradnl" i="1" dirty="0" smtClean="0"/>
              <a:t> Old Java </a:t>
            </a:r>
            <a:r>
              <a:rPr lang="es-ES_tradnl" i="1" dirty="0" err="1" smtClean="0"/>
              <a:t>Objects</a:t>
            </a:r>
            <a:r>
              <a:rPr lang="es-ES_tradnl" i="1" dirty="0" smtClean="0"/>
              <a:t> </a:t>
            </a:r>
            <a:r>
              <a:rPr lang="es-ES_tradnl" dirty="0" smtClean="0"/>
              <a:t>(</a:t>
            </a:r>
            <a:r>
              <a:rPr lang="es-ES_tradnl" dirty="0" err="1" smtClean="0"/>
              <a:t>POJO’s</a:t>
            </a:r>
            <a:r>
              <a:rPr lang="es-ES_tradnl" dirty="0" smtClean="0"/>
              <a:t>)</a:t>
            </a:r>
          </a:p>
          <a:p>
            <a:pPr lvl="1"/>
            <a:r>
              <a:rPr lang="es-ES_tradnl" dirty="0" smtClean="0"/>
              <a:t>Desacoplamiento a través de Inyección de Dependencias (DI)</a:t>
            </a:r>
          </a:p>
          <a:p>
            <a:pPr lvl="1"/>
            <a:r>
              <a:rPr lang="es-ES_tradnl" dirty="0" smtClean="0"/>
              <a:t>Programación declarativa a través de convenciones y aspectos (AOP)</a:t>
            </a:r>
          </a:p>
          <a:p>
            <a:pPr lvl="1"/>
            <a:r>
              <a:rPr lang="es-ES_tradnl" dirty="0" smtClean="0"/>
              <a:t>Reducción de código repetitivo a través de plantillas y aspectos (AOP)</a:t>
            </a:r>
            <a:endParaRPr lang="es-ES_tradnl" dirty="0"/>
          </a:p>
        </p:txBody>
      </p:sp>
    </p:spTree>
    <p:extLst>
      <p:ext uri="{BB962C8B-B14F-4D97-AF65-F5344CB8AC3E}">
        <p14:creationId xmlns:p14="http://schemas.microsoft.com/office/powerpoint/2010/main" val="3696164371"/>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Alcances</a:t>
            </a:r>
            <a:endParaRPr lang="es-ES_tradnl" dirty="0"/>
          </a:p>
        </p:txBody>
      </p:sp>
      <p:sp>
        <p:nvSpPr>
          <p:cNvPr id="3" name="Content Placeholder 2"/>
          <p:cNvSpPr>
            <a:spLocks noGrp="1"/>
          </p:cNvSpPr>
          <p:nvPr>
            <p:ph idx="1"/>
          </p:nvPr>
        </p:nvSpPr>
        <p:spPr/>
        <p:txBody>
          <a:bodyPr>
            <a:normAutofit fontScale="92500"/>
          </a:bodyPr>
          <a:lstStyle/>
          <a:p>
            <a:r>
              <a:rPr lang="es-ES_tradnl" dirty="0" err="1"/>
              <a:t>s</a:t>
            </a:r>
            <a:r>
              <a:rPr lang="es-ES_tradnl" dirty="0" err="1" smtClean="0"/>
              <a:t>ingleton</a:t>
            </a:r>
            <a:endParaRPr lang="es-ES_tradnl" dirty="0" smtClean="0"/>
          </a:p>
          <a:p>
            <a:pPr lvl="1"/>
            <a:r>
              <a:rPr lang="es-ES_tradnl" dirty="0" smtClean="0"/>
              <a:t>Hay solo una instancia en el contenedor de Spring (por defecto)</a:t>
            </a:r>
          </a:p>
          <a:p>
            <a:r>
              <a:rPr lang="es-ES_tradnl" dirty="0" err="1" smtClean="0"/>
              <a:t>prototype</a:t>
            </a:r>
            <a:endParaRPr lang="es-ES_tradnl" dirty="0" smtClean="0"/>
          </a:p>
          <a:p>
            <a:pPr lvl="1"/>
            <a:r>
              <a:rPr lang="es-ES_tradnl" dirty="0" smtClean="0"/>
              <a:t>Cada vez que se requiere una instancia el contenedor le genera una nueva</a:t>
            </a:r>
          </a:p>
          <a:p>
            <a:r>
              <a:rPr lang="es-ES_tradnl" dirty="0" err="1" smtClean="0"/>
              <a:t>request</a:t>
            </a:r>
            <a:endParaRPr lang="es-ES_tradnl" dirty="0" smtClean="0"/>
          </a:p>
          <a:p>
            <a:pPr lvl="1"/>
            <a:r>
              <a:rPr lang="es-ES_tradnl" dirty="0" smtClean="0"/>
              <a:t>Pone un </a:t>
            </a:r>
            <a:r>
              <a:rPr lang="es-ES_tradnl" dirty="0" err="1" smtClean="0"/>
              <a:t>bean</a:t>
            </a:r>
            <a:r>
              <a:rPr lang="es-ES_tradnl" dirty="0" smtClean="0"/>
              <a:t> en el </a:t>
            </a:r>
            <a:r>
              <a:rPr lang="es-ES_tradnl" dirty="0" err="1" smtClean="0"/>
              <a:t>request</a:t>
            </a:r>
            <a:r>
              <a:rPr lang="es-ES_tradnl" dirty="0"/>
              <a:t> </a:t>
            </a:r>
            <a:r>
              <a:rPr lang="es-ES_tradnl" dirty="0" smtClean="0"/>
              <a:t>(siempre y cuando esté en un ambiente con contexto web)</a:t>
            </a:r>
            <a:endParaRPr lang="es-ES_tradnl" dirty="0"/>
          </a:p>
        </p:txBody>
      </p:sp>
    </p:spTree>
    <p:extLst>
      <p:ext uri="{BB962C8B-B14F-4D97-AF65-F5344CB8AC3E}">
        <p14:creationId xmlns:p14="http://schemas.microsoft.com/office/powerpoint/2010/main" val="3597558770"/>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Alcances</a:t>
            </a:r>
            <a:endParaRPr lang="es-ES_tradnl" dirty="0"/>
          </a:p>
        </p:txBody>
      </p:sp>
      <p:sp>
        <p:nvSpPr>
          <p:cNvPr id="3" name="Content Placeholder 2"/>
          <p:cNvSpPr>
            <a:spLocks noGrp="1"/>
          </p:cNvSpPr>
          <p:nvPr>
            <p:ph idx="1"/>
          </p:nvPr>
        </p:nvSpPr>
        <p:spPr/>
        <p:txBody>
          <a:bodyPr/>
          <a:lstStyle/>
          <a:p>
            <a:r>
              <a:rPr lang="es-ES_tradnl" dirty="0" err="1" smtClean="0"/>
              <a:t>session</a:t>
            </a:r>
            <a:endParaRPr lang="es-ES_tradnl" dirty="0" smtClean="0"/>
          </a:p>
          <a:p>
            <a:pPr lvl="1"/>
            <a:r>
              <a:rPr lang="es-ES_tradnl" dirty="0" smtClean="0"/>
              <a:t>Pone el </a:t>
            </a:r>
            <a:r>
              <a:rPr lang="es-ES_tradnl" dirty="0" err="1" smtClean="0"/>
              <a:t>bean</a:t>
            </a:r>
            <a:r>
              <a:rPr lang="es-ES_tradnl" dirty="0" smtClean="0"/>
              <a:t> en la sesión (siempre y cuando exista un contexto web)</a:t>
            </a:r>
          </a:p>
          <a:p>
            <a:r>
              <a:rPr lang="es-ES_tradnl" dirty="0" smtClean="0"/>
              <a:t>global-</a:t>
            </a:r>
            <a:r>
              <a:rPr lang="es-ES_tradnl" dirty="0" err="1" smtClean="0"/>
              <a:t>session</a:t>
            </a:r>
            <a:endParaRPr lang="es-ES_tradnl" dirty="0" smtClean="0"/>
          </a:p>
          <a:p>
            <a:pPr lvl="1"/>
            <a:r>
              <a:rPr lang="es-ES_tradnl" dirty="0" smtClean="0"/>
              <a:t>Pone el </a:t>
            </a:r>
            <a:r>
              <a:rPr lang="es-ES_tradnl" dirty="0" err="1" smtClean="0"/>
              <a:t>bean</a:t>
            </a:r>
            <a:r>
              <a:rPr lang="es-ES_tradnl" dirty="0" smtClean="0"/>
              <a:t> en la sesión (siempre y cuando exista un contexto de </a:t>
            </a:r>
            <a:r>
              <a:rPr lang="es-ES_tradnl" dirty="0" err="1" smtClean="0"/>
              <a:t>portlets</a:t>
            </a:r>
            <a:r>
              <a:rPr lang="es-ES_tradnl" dirty="0" smtClean="0"/>
              <a:t>)</a:t>
            </a:r>
            <a:endParaRPr lang="es-ES_tradnl" dirty="0"/>
          </a:p>
        </p:txBody>
      </p:sp>
    </p:spTree>
    <p:extLst>
      <p:ext uri="{BB962C8B-B14F-4D97-AF65-F5344CB8AC3E}">
        <p14:creationId xmlns:p14="http://schemas.microsoft.com/office/powerpoint/2010/main" val="1978662659"/>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Ejemplo</a:t>
            </a:r>
            <a:endParaRPr lang="es-ES_tradnl" dirty="0"/>
          </a:p>
        </p:txBody>
      </p:sp>
      <p:pic>
        <p:nvPicPr>
          <p:cNvPr id="4" name="Content Placeholder 3" descr="Screen shot 2011-11-16 at 8.37.43 PM.png"/>
          <p:cNvPicPr>
            <a:picLocks noGrp="1" noChangeAspect="1"/>
          </p:cNvPicPr>
          <p:nvPr>
            <p:ph idx="1"/>
          </p:nvPr>
        </p:nvPicPr>
        <p:blipFill>
          <a:blip r:embed="rId2">
            <a:extLst>
              <a:ext uri="{28A0092B-C50C-407E-A947-70E740481C1C}">
                <a14:useLocalDpi xmlns:a14="http://schemas.microsoft.com/office/drawing/2010/main" val="0"/>
              </a:ext>
            </a:extLst>
          </a:blip>
          <a:srcRect t="-342255" b="-342255"/>
          <a:stretch>
            <a:fillRect/>
          </a:stretch>
        </p:blipFill>
        <p:spPr/>
      </p:pic>
    </p:spTree>
    <p:extLst>
      <p:ext uri="{BB962C8B-B14F-4D97-AF65-F5344CB8AC3E}">
        <p14:creationId xmlns:p14="http://schemas.microsoft.com/office/powerpoint/2010/main" val="2544078271"/>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Inicialización y Destrucción</a:t>
            </a:r>
            <a:endParaRPr lang="es-ES_tradnl" dirty="0"/>
          </a:p>
        </p:txBody>
      </p:sp>
      <p:pic>
        <p:nvPicPr>
          <p:cNvPr id="6" name="Content Placeholder 5" descr="Screen shot 2011-11-17 at 5.27.04 AM.png"/>
          <p:cNvPicPr>
            <a:picLocks noGrp="1" noChangeAspect="1"/>
          </p:cNvPicPr>
          <p:nvPr>
            <p:ph sz="quarter" idx="13"/>
          </p:nvPr>
        </p:nvPicPr>
        <p:blipFill>
          <a:blip r:embed="rId2">
            <a:extLst>
              <a:ext uri="{28A0092B-C50C-407E-A947-70E740481C1C}">
                <a14:useLocalDpi xmlns:a14="http://schemas.microsoft.com/office/drawing/2010/main" val="0"/>
              </a:ext>
            </a:extLst>
          </a:blip>
          <a:srcRect l="-55212" r="-55212"/>
          <a:stretch>
            <a:fillRect/>
          </a:stretch>
        </p:blipFill>
        <p:spPr>
          <a:xfrm>
            <a:off x="1042416" y="2313432"/>
            <a:ext cx="7022592" cy="1750568"/>
          </a:xfrm>
        </p:spPr>
      </p:pic>
      <p:pic>
        <p:nvPicPr>
          <p:cNvPr id="9" name="Content Placeholder 8" descr="Screen shot 2011-11-17 at 5.27.27 AM.png"/>
          <p:cNvPicPr>
            <a:picLocks noGrp="1" noChangeAspect="1"/>
          </p:cNvPicPr>
          <p:nvPr>
            <p:ph sz="quarter" idx="14"/>
          </p:nvPr>
        </p:nvPicPr>
        <p:blipFill>
          <a:blip r:embed="rId3">
            <a:extLst>
              <a:ext uri="{28A0092B-C50C-407E-A947-70E740481C1C}">
                <a14:useLocalDpi xmlns:a14="http://schemas.microsoft.com/office/drawing/2010/main" val="0"/>
              </a:ext>
            </a:extLst>
          </a:blip>
          <a:srcRect t="-33992" b="-33992"/>
          <a:stretch>
            <a:fillRect/>
          </a:stretch>
        </p:blipFill>
        <p:spPr>
          <a:xfrm>
            <a:off x="1043490" y="4063999"/>
            <a:ext cx="7021518" cy="1742439"/>
          </a:xfrm>
        </p:spPr>
      </p:pic>
    </p:spTree>
    <p:extLst>
      <p:ext uri="{BB962C8B-B14F-4D97-AF65-F5344CB8AC3E}">
        <p14:creationId xmlns:p14="http://schemas.microsoft.com/office/powerpoint/2010/main" val="1983277345"/>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s-ES_tradnl" dirty="0" smtClean="0"/>
              <a:t>Inicialización y Destrucción (cont.)</a:t>
            </a:r>
            <a:endParaRPr lang="es-ES_tradnl" dirty="0"/>
          </a:p>
        </p:txBody>
      </p:sp>
      <p:pic>
        <p:nvPicPr>
          <p:cNvPr id="4" name="Content Placeholder 3" descr="Screen shot 2011-11-17 at 5.35.42 AM.png"/>
          <p:cNvPicPr>
            <a:picLocks noGrp="1" noChangeAspect="1"/>
          </p:cNvPicPr>
          <p:nvPr>
            <p:ph idx="1"/>
          </p:nvPr>
        </p:nvPicPr>
        <p:blipFill>
          <a:blip r:embed="rId2">
            <a:extLst>
              <a:ext uri="{28A0092B-C50C-407E-A947-70E740481C1C}">
                <a14:useLocalDpi xmlns:a14="http://schemas.microsoft.com/office/drawing/2010/main" val="0"/>
              </a:ext>
            </a:extLst>
          </a:blip>
          <a:srcRect t="-58497" b="-58497"/>
          <a:stretch>
            <a:fillRect/>
          </a:stretch>
        </p:blipFill>
        <p:spPr/>
      </p:pic>
    </p:spTree>
    <p:extLst>
      <p:ext uri="{BB962C8B-B14F-4D97-AF65-F5344CB8AC3E}">
        <p14:creationId xmlns:p14="http://schemas.microsoft.com/office/powerpoint/2010/main" val="650082199"/>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Inyectando propiedades</a:t>
            </a:r>
            <a:endParaRPr lang="es-ES_tradnl" dirty="0"/>
          </a:p>
        </p:txBody>
      </p:sp>
      <p:sp>
        <p:nvSpPr>
          <p:cNvPr id="3" name="Content Placeholder 2"/>
          <p:cNvSpPr>
            <a:spLocks noGrp="1"/>
          </p:cNvSpPr>
          <p:nvPr>
            <p:ph sz="quarter" idx="13"/>
          </p:nvPr>
        </p:nvSpPr>
        <p:spPr>
          <a:xfrm>
            <a:off x="1042416" y="2313432"/>
            <a:ext cx="7025818" cy="1655318"/>
          </a:xfrm>
        </p:spPr>
        <p:txBody>
          <a:bodyPr/>
          <a:lstStyle/>
          <a:p>
            <a:r>
              <a:rPr lang="es-ES_tradnl" dirty="0" smtClean="0"/>
              <a:t>Para inyectar propiedades utilizamos &lt;</a:t>
            </a:r>
            <a:r>
              <a:rPr lang="es-ES_tradnl" dirty="0" err="1" smtClean="0"/>
              <a:t>property</a:t>
            </a:r>
            <a:r>
              <a:rPr lang="es-ES_tradnl" dirty="0" smtClean="0"/>
              <a:t>&gt;</a:t>
            </a:r>
            <a:endParaRPr lang="es-ES_tradnl" dirty="0"/>
          </a:p>
        </p:txBody>
      </p:sp>
      <p:pic>
        <p:nvPicPr>
          <p:cNvPr id="5" name="Content Placeholder 4" descr="Screen shot 2011-11-17 at 5.37.38 AM.png"/>
          <p:cNvPicPr>
            <a:picLocks noGrp="1" noChangeAspect="1"/>
          </p:cNvPicPr>
          <p:nvPr>
            <p:ph sz="quarter" idx="14"/>
          </p:nvPr>
        </p:nvPicPr>
        <p:blipFill>
          <a:blip r:embed="rId2">
            <a:extLst>
              <a:ext uri="{28A0092B-C50C-407E-A947-70E740481C1C}">
                <a14:useLocalDpi xmlns:a14="http://schemas.microsoft.com/office/drawing/2010/main" val="0"/>
              </a:ext>
            </a:extLst>
          </a:blip>
          <a:srcRect t="-49976" b="-49976"/>
          <a:stretch>
            <a:fillRect/>
          </a:stretch>
        </p:blipFill>
        <p:spPr>
          <a:xfrm>
            <a:off x="1042416" y="3968749"/>
            <a:ext cx="7022592" cy="1837689"/>
          </a:xfrm>
        </p:spPr>
      </p:pic>
    </p:spTree>
    <p:extLst>
      <p:ext uri="{BB962C8B-B14F-4D97-AF65-F5344CB8AC3E}">
        <p14:creationId xmlns:p14="http://schemas.microsoft.com/office/powerpoint/2010/main" val="80849656"/>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Inyectando propiedades</a:t>
            </a:r>
            <a:endParaRPr lang="es-ES_tradnl" dirty="0"/>
          </a:p>
        </p:txBody>
      </p:sp>
      <p:pic>
        <p:nvPicPr>
          <p:cNvPr id="6" name="Content Placeholder 5" descr="Screen shot 2011-11-17 at 5.41.58 AM.png"/>
          <p:cNvPicPr>
            <a:picLocks noGrp="1" noChangeAspect="1"/>
          </p:cNvPicPr>
          <p:nvPr>
            <p:ph sz="quarter" idx="13"/>
          </p:nvPr>
        </p:nvPicPr>
        <p:blipFill>
          <a:blip r:embed="rId2">
            <a:extLst>
              <a:ext uri="{28A0092B-C50C-407E-A947-70E740481C1C}">
                <a14:useLocalDpi xmlns:a14="http://schemas.microsoft.com/office/drawing/2010/main" val="0"/>
              </a:ext>
            </a:extLst>
          </a:blip>
          <a:srcRect t="-113624" b="-113624"/>
          <a:stretch>
            <a:fillRect/>
          </a:stretch>
        </p:blipFill>
        <p:spPr>
          <a:xfrm>
            <a:off x="1042988" y="2312988"/>
            <a:ext cx="7024687" cy="1655762"/>
          </a:xfrm>
        </p:spPr>
      </p:pic>
      <p:pic>
        <p:nvPicPr>
          <p:cNvPr id="7" name="Content Placeholder 6" descr="Screen shot 2011-11-17 at 5.42.30 AM.png"/>
          <p:cNvPicPr>
            <a:picLocks noGrp="1" noChangeAspect="1"/>
          </p:cNvPicPr>
          <p:nvPr>
            <p:ph sz="quarter" idx="14"/>
          </p:nvPr>
        </p:nvPicPr>
        <p:blipFill>
          <a:blip r:embed="rId3">
            <a:extLst>
              <a:ext uri="{28A0092B-C50C-407E-A947-70E740481C1C}">
                <a14:useLocalDpi xmlns:a14="http://schemas.microsoft.com/office/drawing/2010/main" val="0"/>
              </a:ext>
            </a:extLst>
          </a:blip>
          <a:srcRect t="-27857" b="-27857"/>
          <a:stretch>
            <a:fillRect/>
          </a:stretch>
        </p:blipFill>
        <p:spPr>
          <a:xfrm>
            <a:off x="1042988" y="3968749"/>
            <a:ext cx="7022020" cy="1837689"/>
          </a:xfrm>
        </p:spPr>
      </p:pic>
    </p:spTree>
    <p:extLst>
      <p:ext uri="{BB962C8B-B14F-4D97-AF65-F5344CB8AC3E}">
        <p14:creationId xmlns:p14="http://schemas.microsoft.com/office/powerpoint/2010/main" val="3310745254"/>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s-ES_tradnl" dirty="0" smtClean="0"/>
              <a:t>Inyectando propiedades</a:t>
            </a:r>
            <a:endParaRPr lang="es-ES_tradnl" dirty="0"/>
          </a:p>
        </p:txBody>
      </p:sp>
      <p:pic>
        <p:nvPicPr>
          <p:cNvPr id="7" name="Content Placeholder 6" descr="Screen shot 2011-11-17 at 5.44.24 AM.png"/>
          <p:cNvPicPr>
            <a:picLocks noGrp="1" noChangeAspect="1"/>
          </p:cNvPicPr>
          <p:nvPr>
            <p:ph idx="1"/>
          </p:nvPr>
        </p:nvPicPr>
        <p:blipFill>
          <a:blip r:embed="rId2">
            <a:extLst>
              <a:ext uri="{28A0092B-C50C-407E-A947-70E740481C1C}">
                <a14:useLocalDpi xmlns:a14="http://schemas.microsoft.com/office/drawing/2010/main" val="0"/>
              </a:ext>
            </a:extLst>
          </a:blip>
          <a:srcRect t="-2057" b="-2057"/>
          <a:stretch>
            <a:fillRect/>
          </a:stretch>
        </p:blipFill>
        <p:spPr>
          <a:xfrm>
            <a:off x="1043492" y="2323652"/>
            <a:ext cx="6777317" cy="1660973"/>
          </a:xfrm>
        </p:spPr>
      </p:pic>
      <p:pic>
        <p:nvPicPr>
          <p:cNvPr id="8" name="Picture 7" descr="Screen shot 2011-11-17 at 5.45.27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3492" y="3984625"/>
            <a:ext cx="7024742" cy="1692709"/>
          </a:xfrm>
          <a:prstGeom prst="rect">
            <a:avLst/>
          </a:prstGeom>
        </p:spPr>
      </p:pic>
    </p:spTree>
    <p:extLst>
      <p:ext uri="{BB962C8B-B14F-4D97-AF65-F5344CB8AC3E}">
        <p14:creationId xmlns:p14="http://schemas.microsoft.com/office/powerpoint/2010/main" val="267084645"/>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Inyectando propiedades</a:t>
            </a:r>
            <a:endParaRPr lang="es-ES_tradnl" dirty="0"/>
          </a:p>
        </p:txBody>
      </p:sp>
      <p:pic>
        <p:nvPicPr>
          <p:cNvPr id="4" name="Content Placeholder 3" descr="Screen shot 2011-11-17 at 5.47.26 AM.png"/>
          <p:cNvPicPr>
            <a:picLocks noGrp="1" noChangeAspect="1"/>
          </p:cNvPicPr>
          <p:nvPr>
            <p:ph sz="quarter" idx="13"/>
          </p:nvPr>
        </p:nvPicPr>
        <p:blipFill>
          <a:blip r:embed="rId2">
            <a:extLst>
              <a:ext uri="{28A0092B-C50C-407E-A947-70E740481C1C}">
                <a14:useLocalDpi xmlns:a14="http://schemas.microsoft.com/office/drawing/2010/main" val="0"/>
              </a:ext>
            </a:extLst>
          </a:blip>
          <a:srcRect t="-29732" b="-29732"/>
          <a:stretch>
            <a:fillRect/>
          </a:stretch>
        </p:blipFill>
        <p:spPr>
          <a:xfrm>
            <a:off x="1042416" y="2313432"/>
            <a:ext cx="7025818" cy="1750568"/>
          </a:xfrm>
        </p:spPr>
      </p:pic>
      <p:pic>
        <p:nvPicPr>
          <p:cNvPr id="9" name="Content Placeholder 8" descr="Screen shot 2011-11-17 at 5.47.38 AM.png"/>
          <p:cNvPicPr>
            <a:picLocks noGrp="1" noChangeAspect="1"/>
          </p:cNvPicPr>
          <p:nvPr>
            <p:ph sz="quarter" idx="14"/>
          </p:nvPr>
        </p:nvPicPr>
        <p:blipFill>
          <a:blip r:embed="rId3">
            <a:extLst>
              <a:ext uri="{28A0092B-C50C-407E-A947-70E740481C1C}">
                <a14:useLocalDpi xmlns:a14="http://schemas.microsoft.com/office/drawing/2010/main" val="0"/>
              </a:ext>
            </a:extLst>
          </a:blip>
          <a:srcRect t="-92484" b="-92484"/>
          <a:stretch>
            <a:fillRect/>
          </a:stretch>
        </p:blipFill>
        <p:spPr>
          <a:xfrm>
            <a:off x="1043490" y="4063999"/>
            <a:ext cx="7021518" cy="1742439"/>
          </a:xfrm>
        </p:spPr>
      </p:pic>
    </p:spTree>
    <p:extLst>
      <p:ext uri="{BB962C8B-B14F-4D97-AF65-F5344CB8AC3E}">
        <p14:creationId xmlns:p14="http://schemas.microsoft.com/office/powerpoint/2010/main" val="407636007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Inyectando colecciones</a:t>
            </a:r>
            <a:endParaRPr lang="es-ES_tradnl" dirty="0"/>
          </a:p>
        </p:txBody>
      </p:sp>
      <p:sp>
        <p:nvSpPr>
          <p:cNvPr id="5" name="Content Placeholder 4"/>
          <p:cNvSpPr>
            <a:spLocks noGrp="1"/>
          </p:cNvSpPr>
          <p:nvPr>
            <p:ph idx="1"/>
          </p:nvPr>
        </p:nvSpPr>
        <p:spPr/>
        <p:txBody>
          <a:bodyPr>
            <a:normAutofit lnSpcReduction="10000"/>
          </a:bodyPr>
          <a:lstStyle/>
          <a:p>
            <a:r>
              <a:rPr lang="es-ES_tradnl" dirty="0" smtClean="0"/>
              <a:t>&lt;</a:t>
            </a:r>
            <a:r>
              <a:rPr lang="es-ES_tradnl" dirty="0" err="1" smtClean="0"/>
              <a:t>list</a:t>
            </a:r>
            <a:r>
              <a:rPr lang="es-ES_tradnl" dirty="0" smtClean="0"/>
              <a:t>&gt;</a:t>
            </a:r>
          </a:p>
          <a:p>
            <a:pPr lvl="1"/>
            <a:r>
              <a:rPr lang="es-ES_tradnl" dirty="0" smtClean="0"/>
              <a:t>Conecta una lista que acepta duplicados</a:t>
            </a:r>
          </a:p>
          <a:p>
            <a:r>
              <a:rPr lang="es-ES_tradnl" dirty="0" smtClean="0"/>
              <a:t>&lt;set&gt;</a:t>
            </a:r>
          </a:p>
          <a:p>
            <a:pPr lvl="1"/>
            <a:r>
              <a:rPr lang="es-ES_tradnl" dirty="0" smtClean="0"/>
              <a:t>Conecta una lista que no acepta duplicados</a:t>
            </a:r>
          </a:p>
          <a:p>
            <a:r>
              <a:rPr lang="es-ES_tradnl" dirty="0" smtClean="0"/>
              <a:t>&lt;</a:t>
            </a:r>
            <a:r>
              <a:rPr lang="es-ES_tradnl" dirty="0" err="1" smtClean="0"/>
              <a:t>map</a:t>
            </a:r>
            <a:r>
              <a:rPr lang="es-ES_tradnl" dirty="0" smtClean="0"/>
              <a:t>&gt;</a:t>
            </a:r>
          </a:p>
          <a:p>
            <a:pPr lvl="1"/>
            <a:r>
              <a:rPr lang="es-ES_tradnl" dirty="0" smtClean="0"/>
              <a:t>Conecta una lista de valores pares (nombre y valor) donde tanto el nombre como el valor pueden ser de cualquier tipo</a:t>
            </a:r>
            <a:endParaRPr lang="es-ES_tradnl" dirty="0"/>
          </a:p>
        </p:txBody>
      </p:sp>
    </p:spTree>
    <p:extLst>
      <p:ext uri="{BB962C8B-B14F-4D97-AF65-F5344CB8AC3E}">
        <p14:creationId xmlns:p14="http://schemas.microsoft.com/office/powerpoint/2010/main" val="2512447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EJB 2.0</a:t>
            </a:r>
            <a:endParaRPr lang="es-ES_tradnl" dirty="0"/>
          </a:p>
        </p:txBody>
      </p:sp>
      <p:sp>
        <p:nvSpPr>
          <p:cNvPr id="3" name="Content Placeholder 2"/>
          <p:cNvSpPr>
            <a:spLocks noGrp="1"/>
          </p:cNvSpPr>
          <p:nvPr>
            <p:ph idx="1"/>
          </p:nvPr>
        </p:nvSpPr>
        <p:spPr/>
        <p:txBody>
          <a:bodyPr>
            <a:normAutofit/>
          </a:bodyPr>
          <a:lstStyle/>
          <a:p>
            <a:pPr marL="68580" indent="0">
              <a:buNone/>
            </a:pPr>
            <a:r>
              <a:rPr lang="es-ES_tradnl" sz="1600" dirty="0" err="1" smtClean="0"/>
              <a:t>package</a:t>
            </a:r>
            <a:r>
              <a:rPr lang="es-ES_tradnl" sz="1600" dirty="0" smtClean="0"/>
              <a:t> </a:t>
            </a:r>
            <a:r>
              <a:rPr lang="es-ES_tradnl" sz="1600" dirty="0" err="1" smtClean="0"/>
              <a:t>ejb.session</a:t>
            </a:r>
            <a:r>
              <a:rPr lang="es-ES_tradnl" sz="1600" dirty="0"/>
              <a:t>;</a:t>
            </a:r>
          </a:p>
          <a:p>
            <a:pPr marL="68580" indent="0">
              <a:buNone/>
            </a:pPr>
            <a:r>
              <a:rPr lang="es-ES_tradnl" sz="1600" dirty="0" err="1"/>
              <a:t>import</a:t>
            </a:r>
            <a:r>
              <a:rPr lang="es-ES_tradnl" sz="1600" dirty="0"/>
              <a:t> </a:t>
            </a:r>
            <a:r>
              <a:rPr lang="es-ES_tradnl" sz="1600" dirty="0" err="1"/>
              <a:t>javax.ejb.SessionBean</a:t>
            </a:r>
            <a:r>
              <a:rPr lang="es-ES_tradnl" sz="1600" dirty="0"/>
              <a:t>; </a:t>
            </a:r>
            <a:r>
              <a:rPr lang="es-ES_tradnl" sz="1600" dirty="0" err="1"/>
              <a:t>import</a:t>
            </a:r>
            <a:r>
              <a:rPr lang="es-ES_tradnl" sz="1600" dirty="0"/>
              <a:t> </a:t>
            </a:r>
            <a:r>
              <a:rPr lang="es-ES_tradnl" sz="1600" dirty="0" err="1"/>
              <a:t>javax.ejb.SessionContext</a:t>
            </a:r>
            <a:r>
              <a:rPr lang="es-ES_tradnl" sz="1600" dirty="0"/>
              <a:t>;</a:t>
            </a:r>
          </a:p>
          <a:p>
            <a:pPr marL="68580" indent="0">
              <a:buNone/>
            </a:pPr>
            <a:r>
              <a:rPr lang="es-ES_tradnl" sz="1600" dirty="0" err="1"/>
              <a:t>public</a:t>
            </a:r>
            <a:r>
              <a:rPr lang="es-ES_tradnl" sz="1600" dirty="0"/>
              <a:t> </a:t>
            </a:r>
            <a:r>
              <a:rPr lang="es-ES_tradnl" sz="1600" dirty="0" err="1"/>
              <a:t>class</a:t>
            </a:r>
            <a:r>
              <a:rPr lang="es-ES_tradnl" sz="1600" dirty="0"/>
              <a:t> </a:t>
            </a:r>
            <a:r>
              <a:rPr lang="es-ES_tradnl" sz="1600" dirty="0" err="1"/>
              <a:t>HelloWorldBean</a:t>
            </a:r>
            <a:r>
              <a:rPr lang="es-ES_tradnl" sz="1600" dirty="0"/>
              <a:t> </a:t>
            </a:r>
            <a:r>
              <a:rPr lang="es-ES_tradnl" sz="1600" dirty="0" err="1"/>
              <a:t>implements</a:t>
            </a:r>
            <a:r>
              <a:rPr lang="es-ES_tradnl" sz="1600" dirty="0"/>
              <a:t> </a:t>
            </a:r>
            <a:r>
              <a:rPr lang="es-ES_tradnl" sz="1600" dirty="0" err="1"/>
              <a:t>SessionBean</a:t>
            </a:r>
            <a:r>
              <a:rPr lang="es-ES_tradnl" sz="1600" dirty="0"/>
              <a:t> { </a:t>
            </a:r>
            <a:endParaRPr lang="es-ES_tradnl" sz="1600" dirty="0" smtClean="0"/>
          </a:p>
          <a:p>
            <a:pPr marL="365760" lvl="1" indent="0">
              <a:buNone/>
            </a:pPr>
            <a:r>
              <a:rPr lang="es-ES_tradnl" sz="1600" dirty="0" err="1" smtClean="0"/>
              <a:t>public</a:t>
            </a:r>
            <a:r>
              <a:rPr lang="es-ES_tradnl" sz="1600" dirty="0" smtClean="0"/>
              <a:t> </a:t>
            </a:r>
            <a:r>
              <a:rPr lang="es-ES_tradnl" sz="1600" dirty="0" err="1"/>
              <a:t>void</a:t>
            </a:r>
            <a:r>
              <a:rPr lang="es-ES_tradnl" sz="1600" dirty="0"/>
              <a:t> </a:t>
            </a:r>
            <a:r>
              <a:rPr lang="es-ES_tradnl" sz="1600" dirty="0" err="1"/>
              <a:t>ejbActivate</a:t>
            </a:r>
            <a:r>
              <a:rPr lang="es-ES_tradnl" sz="1600" dirty="0"/>
              <a:t>() { }</a:t>
            </a:r>
          </a:p>
          <a:p>
            <a:pPr marL="365760" lvl="1" indent="0">
              <a:buNone/>
            </a:pPr>
            <a:r>
              <a:rPr lang="es-ES_tradnl" sz="1600" dirty="0" err="1"/>
              <a:t>public</a:t>
            </a:r>
            <a:r>
              <a:rPr lang="es-ES_tradnl" sz="1600" dirty="0"/>
              <a:t> </a:t>
            </a:r>
            <a:r>
              <a:rPr lang="es-ES_tradnl" sz="1600" dirty="0" err="1"/>
              <a:t>void</a:t>
            </a:r>
            <a:r>
              <a:rPr lang="es-ES_tradnl" sz="1600" dirty="0"/>
              <a:t> </a:t>
            </a:r>
            <a:r>
              <a:rPr lang="es-ES_tradnl" sz="1600" dirty="0" err="1"/>
              <a:t>ejbPassivate</a:t>
            </a:r>
            <a:r>
              <a:rPr lang="es-ES_tradnl" sz="1600" dirty="0"/>
              <a:t>() { }</a:t>
            </a:r>
          </a:p>
          <a:p>
            <a:pPr marL="365760" lvl="1" indent="0">
              <a:buNone/>
            </a:pPr>
            <a:r>
              <a:rPr lang="es-ES_tradnl" sz="1600" dirty="0" err="1"/>
              <a:t>public</a:t>
            </a:r>
            <a:r>
              <a:rPr lang="es-ES_tradnl" sz="1600" dirty="0"/>
              <a:t> </a:t>
            </a:r>
            <a:r>
              <a:rPr lang="es-ES_tradnl" sz="1600" dirty="0" err="1"/>
              <a:t>void</a:t>
            </a:r>
            <a:r>
              <a:rPr lang="es-ES_tradnl" sz="1600" dirty="0"/>
              <a:t> </a:t>
            </a:r>
            <a:r>
              <a:rPr lang="es-ES_tradnl" sz="1600" dirty="0" err="1"/>
              <a:t>ejbRemove</a:t>
            </a:r>
            <a:r>
              <a:rPr lang="es-ES_tradnl" sz="1600" dirty="0"/>
              <a:t>() { </a:t>
            </a:r>
            <a:r>
              <a:rPr lang="es-ES_tradnl" sz="1600" dirty="0" smtClean="0"/>
              <a:t>}</a:t>
            </a:r>
          </a:p>
          <a:p>
            <a:pPr marL="365760" lvl="1" indent="0">
              <a:buNone/>
            </a:pPr>
            <a:r>
              <a:rPr lang="es-ES_tradnl" sz="1600" dirty="0" err="1"/>
              <a:t>public</a:t>
            </a:r>
            <a:r>
              <a:rPr lang="es-ES_tradnl" sz="1600" dirty="0"/>
              <a:t> </a:t>
            </a:r>
            <a:r>
              <a:rPr lang="es-ES_tradnl" sz="1600" dirty="0" err="1"/>
              <a:t>void</a:t>
            </a:r>
            <a:r>
              <a:rPr lang="es-ES_tradnl" sz="1600" dirty="0"/>
              <a:t> </a:t>
            </a:r>
            <a:r>
              <a:rPr lang="es-ES_tradnl" sz="1600" dirty="0" err="1"/>
              <a:t>setSessionContext</a:t>
            </a:r>
            <a:r>
              <a:rPr lang="es-ES_tradnl" sz="1600" dirty="0"/>
              <a:t>(</a:t>
            </a:r>
            <a:r>
              <a:rPr lang="es-ES_tradnl" sz="1600" dirty="0" err="1"/>
              <a:t>SessionContext</a:t>
            </a:r>
            <a:r>
              <a:rPr lang="es-ES_tradnl" sz="1600" dirty="0"/>
              <a:t> </a:t>
            </a:r>
            <a:r>
              <a:rPr lang="es-ES_tradnl" sz="1600" dirty="0" err="1"/>
              <a:t>ctx</a:t>
            </a:r>
            <a:r>
              <a:rPr lang="es-ES_tradnl" sz="1600" dirty="0"/>
              <a:t>) </a:t>
            </a:r>
            <a:r>
              <a:rPr lang="es-ES_tradnl" sz="1600" dirty="0" smtClean="0"/>
              <a:t>{}</a:t>
            </a:r>
            <a:endParaRPr lang="es-ES_tradnl" sz="1600" dirty="0"/>
          </a:p>
          <a:p>
            <a:pPr marL="365760" lvl="1" indent="0">
              <a:buNone/>
            </a:pPr>
            <a:r>
              <a:rPr lang="es-ES_tradnl" sz="1600" dirty="0" err="1"/>
              <a:t>public</a:t>
            </a:r>
            <a:r>
              <a:rPr lang="es-ES_tradnl" sz="1600" dirty="0"/>
              <a:t> </a:t>
            </a:r>
            <a:r>
              <a:rPr lang="es-ES_tradnl" sz="1600" dirty="0" err="1"/>
              <a:t>String</a:t>
            </a:r>
            <a:r>
              <a:rPr lang="es-ES_tradnl" sz="1600" dirty="0"/>
              <a:t> </a:t>
            </a:r>
            <a:r>
              <a:rPr lang="es-ES_tradnl" sz="1600" dirty="0" err="1"/>
              <a:t>sayHello</a:t>
            </a:r>
            <a:r>
              <a:rPr lang="es-ES_tradnl" sz="1600" dirty="0"/>
              <a:t>() { </a:t>
            </a:r>
            <a:r>
              <a:rPr lang="es-ES_tradnl" sz="1600" dirty="0" err="1"/>
              <a:t>return</a:t>
            </a:r>
            <a:r>
              <a:rPr lang="es-ES_tradnl" sz="1600" dirty="0"/>
              <a:t> "</a:t>
            </a:r>
            <a:r>
              <a:rPr lang="es-ES_tradnl" sz="1600" dirty="0" err="1"/>
              <a:t>Hello</a:t>
            </a:r>
            <a:r>
              <a:rPr lang="es-ES_tradnl" sz="1600" dirty="0"/>
              <a:t> </a:t>
            </a:r>
            <a:r>
              <a:rPr lang="es-ES_tradnl" sz="1600" dirty="0" err="1" smtClean="0"/>
              <a:t>World</a:t>
            </a:r>
            <a:r>
              <a:rPr lang="es-ES_tradnl" sz="1600" dirty="0" smtClean="0"/>
              <a:t>”;}</a:t>
            </a:r>
            <a:endParaRPr lang="es-ES_tradnl" sz="1600" dirty="0"/>
          </a:p>
          <a:p>
            <a:pPr marL="365760" lvl="1" indent="0">
              <a:buNone/>
            </a:pPr>
            <a:r>
              <a:rPr lang="es-ES_tradnl" sz="1600" dirty="0" err="1"/>
              <a:t>public</a:t>
            </a:r>
            <a:r>
              <a:rPr lang="es-ES_tradnl" sz="1600" dirty="0"/>
              <a:t> </a:t>
            </a:r>
            <a:r>
              <a:rPr lang="es-ES_tradnl" sz="1600" dirty="0" err="1"/>
              <a:t>void</a:t>
            </a:r>
            <a:r>
              <a:rPr lang="es-ES_tradnl" sz="1600" dirty="0"/>
              <a:t> </a:t>
            </a:r>
            <a:r>
              <a:rPr lang="es-ES_tradnl" sz="1600" dirty="0" err="1"/>
              <a:t>ejbCreate</a:t>
            </a:r>
            <a:r>
              <a:rPr lang="es-ES_tradnl" sz="1600" dirty="0"/>
              <a:t>() { </a:t>
            </a:r>
            <a:r>
              <a:rPr lang="es-ES_tradnl" sz="1600" dirty="0" smtClean="0"/>
              <a:t>}</a:t>
            </a:r>
          </a:p>
          <a:p>
            <a:pPr marL="68580" indent="0">
              <a:buNone/>
            </a:pPr>
            <a:r>
              <a:rPr lang="es-ES_tradnl" sz="1600" dirty="0"/>
              <a:t>}</a:t>
            </a:r>
          </a:p>
        </p:txBody>
      </p:sp>
    </p:spTree>
    <p:extLst>
      <p:ext uri="{BB962C8B-B14F-4D97-AF65-F5344CB8AC3E}">
        <p14:creationId xmlns:p14="http://schemas.microsoft.com/office/powerpoint/2010/main" val="3534642146"/>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Inyectando colecciones</a:t>
            </a:r>
            <a:endParaRPr lang="es-ES_tradnl" dirty="0"/>
          </a:p>
        </p:txBody>
      </p:sp>
      <p:sp>
        <p:nvSpPr>
          <p:cNvPr id="3" name="Content Placeholder 2"/>
          <p:cNvSpPr>
            <a:spLocks noGrp="1"/>
          </p:cNvSpPr>
          <p:nvPr>
            <p:ph idx="1"/>
          </p:nvPr>
        </p:nvSpPr>
        <p:spPr/>
        <p:txBody>
          <a:bodyPr/>
          <a:lstStyle/>
          <a:p>
            <a:r>
              <a:rPr lang="es-ES_tradnl" dirty="0" smtClean="0"/>
              <a:t>&lt;</a:t>
            </a:r>
            <a:r>
              <a:rPr lang="es-ES_tradnl" dirty="0" err="1" smtClean="0"/>
              <a:t>props</a:t>
            </a:r>
            <a:r>
              <a:rPr lang="es-ES_tradnl" dirty="0" smtClean="0"/>
              <a:t>&gt;</a:t>
            </a:r>
          </a:p>
          <a:p>
            <a:pPr lvl="1"/>
            <a:r>
              <a:rPr lang="es-ES_tradnl" dirty="0" smtClean="0"/>
              <a:t>Conectando una lista de pares de valores donde tanto el nombre como el valor son de tipo </a:t>
            </a:r>
            <a:r>
              <a:rPr lang="es-ES_tradnl" dirty="0" err="1" smtClean="0"/>
              <a:t>String</a:t>
            </a:r>
            <a:endParaRPr lang="es-ES_tradnl" dirty="0"/>
          </a:p>
        </p:txBody>
      </p:sp>
    </p:spTree>
    <p:extLst>
      <p:ext uri="{BB962C8B-B14F-4D97-AF65-F5344CB8AC3E}">
        <p14:creationId xmlns:p14="http://schemas.microsoft.com/office/powerpoint/2010/main" val="292436440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Inyectando colecciones</a:t>
            </a:r>
            <a:endParaRPr lang="es-ES_tradnl" dirty="0"/>
          </a:p>
        </p:txBody>
      </p:sp>
      <p:pic>
        <p:nvPicPr>
          <p:cNvPr id="4" name="Content Placeholder 3" descr="Screen shot 2011-11-17 at 5.55.21 AM.png"/>
          <p:cNvPicPr>
            <a:picLocks noGrp="1" noChangeAspect="1"/>
          </p:cNvPicPr>
          <p:nvPr>
            <p:ph idx="1"/>
          </p:nvPr>
        </p:nvPicPr>
        <p:blipFill>
          <a:blip r:embed="rId2">
            <a:extLst>
              <a:ext uri="{28A0092B-C50C-407E-A947-70E740481C1C}">
                <a14:useLocalDpi xmlns:a14="http://schemas.microsoft.com/office/drawing/2010/main" val="0"/>
              </a:ext>
            </a:extLst>
          </a:blip>
          <a:srcRect t="-506" b="-506"/>
          <a:stretch>
            <a:fillRect/>
          </a:stretch>
        </p:blipFill>
        <p:spPr/>
      </p:pic>
    </p:spTree>
    <p:extLst>
      <p:ext uri="{BB962C8B-B14F-4D97-AF65-F5344CB8AC3E}">
        <p14:creationId xmlns:p14="http://schemas.microsoft.com/office/powerpoint/2010/main" val="179616748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Inyectando colecciones</a:t>
            </a:r>
            <a:endParaRPr lang="es-ES_tradnl" dirty="0"/>
          </a:p>
        </p:txBody>
      </p:sp>
      <p:pic>
        <p:nvPicPr>
          <p:cNvPr id="4" name="Content Placeholder 3" descr="Screen shot 2011-11-17 at 5.56.16 AM.png"/>
          <p:cNvPicPr>
            <a:picLocks noGrp="1" noChangeAspect="1"/>
          </p:cNvPicPr>
          <p:nvPr>
            <p:ph idx="1"/>
          </p:nvPr>
        </p:nvPicPr>
        <p:blipFill>
          <a:blip r:embed="rId2">
            <a:extLst>
              <a:ext uri="{28A0092B-C50C-407E-A947-70E740481C1C}">
                <a14:useLocalDpi xmlns:a14="http://schemas.microsoft.com/office/drawing/2010/main" val="0"/>
              </a:ext>
            </a:extLst>
          </a:blip>
          <a:srcRect t="-20123" b="-20123"/>
          <a:stretch>
            <a:fillRect/>
          </a:stretch>
        </p:blipFill>
        <p:spPr/>
      </p:pic>
    </p:spTree>
    <p:extLst>
      <p:ext uri="{BB962C8B-B14F-4D97-AF65-F5344CB8AC3E}">
        <p14:creationId xmlns:p14="http://schemas.microsoft.com/office/powerpoint/2010/main" val="230645180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Inyectando colecciones</a:t>
            </a:r>
            <a:endParaRPr lang="es-ES_tradnl" dirty="0"/>
          </a:p>
        </p:txBody>
      </p:sp>
      <p:sp>
        <p:nvSpPr>
          <p:cNvPr id="3" name="Content Placeholder 2"/>
          <p:cNvSpPr>
            <a:spLocks noGrp="1"/>
          </p:cNvSpPr>
          <p:nvPr>
            <p:ph idx="1"/>
          </p:nvPr>
        </p:nvSpPr>
        <p:spPr/>
        <p:txBody>
          <a:bodyPr/>
          <a:lstStyle/>
          <a:p>
            <a:r>
              <a:rPr lang="es-ES_tradnl" dirty="0" smtClean="0"/>
              <a:t>Otros valores que pueden ser utilizados dentro de &lt;</a:t>
            </a:r>
            <a:r>
              <a:rPr lang="es-ES_tradnl" dirty="0" err="1" smtClean="0"/>
              <a:t>list</a:t>
            </a:r>
            <a:r>
              <a:rPr lang="es-ES_tradnl" dirty="0" smtClean="0"/>
              <a:t>&gt; son:</a:t>
            </a:r>
          </a:p>
          <a:p>
            <a:pPr lvl="1"/>
            <a:r>
              <a:rPr lang="es-ES_tradnl" dirty="0" smtClean="0"/>
              <a:t>&lt;</a:t>
            </a:r>
            <a:r>
              <a:rPr lang="es-ES_tradnl" dirty="0" err="1" smtClean="0"/>
              <a:t>value</a:t>
            </a:r>
            <a:r>
              <a:rPr lang="es-ES_tradnl" dirty="0" smtClean="0"/>
              <a:t>&gt;</a:t>
            </a:r>
          </a:p>
          <a:p>
            <a:pPr lvl="1"/>
            <a:r>
              <a:rPr lang="es-ES_tradnl" dirty="0" smtClean="0"/>
              <a:t>&lt;</a:t>
            </a:r>
            <a:r>
              <a:rPr lang="es-ES_tradnl" dirty="0" err="1" smtClean="0"/>
              <a:t>bean</a:t>
            </a:r>
            <a:r>
              <a:rPr lang="es-ES_tradnl" dirty="0" smtClean="0"/>
              <a:t>&gt;</a:t>
            </a:r>
          </a:p>
          <a:p>
            <a:pPr lvl="1"/>
            <a:r>
              <a:rPr lang="es-ES_tradnl" dirty="0" smtClean="0"/>
              <a:t>&lt;</a:t>
            </a:r>
            <a:r>
              <a:rPr lang="es-ES_tradnl" dirty="0" err="1" smtClean="0"/>
              <a:t>null</a:t>
            </a:r>
            <a:r>
              <a:rPr lang="es-ES_tradnl" dirty="0" smtClean="0"/>
              <a:t>/&gt;</a:t>
            </a:r>
          </a:p>
          <a:p>
            <a:pPr lvl="1"/>
            <a:r>
              <a:rPr lang="es-ES_tradnl" dirty="0" smtClean="0"/>
              <a:t>Inclusive &lt;</a:t>
            </a:r>
            <a:r>
              <a:rPr lang="es-ES_tradnl" dirty="0" err="1" smtClean="0"/>
              <a:t>list</a:t>
            </a:r>
            <a:r>
              <a:rPr lang="es-ES_tradnl" dirty="0" smtClean="0"/>
              <a:t>&gt; para tener listas multidimensionales</a:t>
            </a:r>
            <a:endParaRPr lang="es-ES_tradnl" dirty="0"/>
          </a:p>
        </p:txBody>
      </p:sp>
    </p:spTree>
    <p:extLst>
      <p:ext uri="{BB962C8B-B14F-4D97-AF65-F5344CB8AC3E}">
        <p14:creationId xmlns:p14="http://schemas.microsoft.com/office/powerpoint/2010/main" val="145807630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Inyectando colecciones</a:t>
            </a:r>
            <a:endParaRPr lang="es-ES_tradnl" dirty="0"/>
          </a:p>
        </p:txBody>
      </p:sp>
      <p:pic>
        <p:nvPicPr>
          <p:cNvPr id="4" name="Content Placeholder 3" descr="Screen shot 2011-11-17 at 6.01.04 AM.png"/>
          <p:cNvPicPr>
            <a:picLocks noGrp="1" noChangeAspect="1"/>
          </p:cNvPicPr>
          <p:nvPr>
            <p:ph idx="1"/>
          </p:nvPr>
        </p:nvPicPr>
        <p:blipFill>
          <a:blip r:embed="rId2">
            <a:extLst>
              <a:ext uri="{28A0092B-C50C-407E-A947-70E740481C1C}">
                <a14:useLocalDpi xmlns:a14="http://schemas.microsoft.com/office/drawing/2010/main" val="0"/>
              </a:ext>
            </a:extLst>
          </a:blip>
          <a:srcRect t="-18628" b="-18628"/>
          <a:stretch>
            <a:fillRect/>
          </a:stretch>
        </p:blipFill>
        <p:spPr/>
      </p:pic>
    </p:spTree>
    <p:extLst>
      <p:ext uri="{BB962C8B-B14F-4D97-AF65-F5344CB8AC3E}">
        <p14:creationId xmlns:p14="http://schemas.microsoft.com/office/powerpoint/2010/main" val="88959901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Inyectando colecciones</a:t>
            </a:r>
            <a:endParaRPr lang="es-ES_tradnl" dirty="0"/>
          </a:p>
        </p:txBody>
      </p:sp>
      <p:pic>
        <p:nvPicPr>
          <p:cNvPr id="4" name="Content Placeholder 3" descr="Screen shot 2011-11-17 at 6.01.59 AM.png"/>
          <p:cNvPicPr>
            <a:picLocks noGrp="1" noChangeAspect="1"/>
          </p:cNvPicPr>
          <p:nvPr>
            <p:ph idx="1"/>
          </p:nvPr>
        </p:nvPicPr>
        <p:blipFill>
          <a:blip r:embed="rId2">
            <a:extLst>
              <a:ext uri="{28A0092B-C50C-407E-A947-70E740481C1C}">
                <a14:useLocalDpi xmlns:a14="http://schemas.microsoft.com/office/drawing/2010/main" val="0"/>
              </a:ext>
            </a:extLst>
          </a:blip>
          <a:srcRect t="-42476" b="-42476"/>
          <a:stretch>
            <a:fillRect/>
          </a:stretch>
        </p:blipFill>
        <p:spPr/>
      </p:pic>
    </p:spTree>
    <p:extLst>
      <p:ext uri="{BB962C8B-B14F-4D97-AF65-F5344CB8AC3E}">
        <p14:creationId xmlns:p14="http://schemas.microsoft.com/office/powerpoint/2010/main" val="416780779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Inyectando colecciones</a:t>
            </a:r>
            <a:endParaRPr lang="es-ES_tradnl" dirty="0"/>
          </a:p>
        </p:txBody>
      </p:sp>
      <p:sp>
        <p:nvSpPr>
          <p:cNvPr id="3" name="Content Placeholder 2"/>
          <p:cNvSpPr>
            <a:spLocks noGrp="1"/>
          </p:cNvSpPr>
          <p:nvPr>
            <p:ph idx="1"/>
          </p:nvPr>
        </p:nvSpPr>
        <p:spPr/>
        <p:txBody>
          <a:bodyPr>
            <a:normAutofit fontScale="92500" lnSpcReduction="20000"/>
          </a:bodyPr>
          <a:lstStyle/>
          <a:p>
            <a:r>
              <a:rPr lang="es-ES_tradnl" dirty="0" smtClean="0"/>
              <a:t>La propiedad &lt;</a:t>
            </a:r>
            <a:r>
              <a:rPr lang="es-ES_tradnl" dirty="0" err="1" smtClean="0"/>
              <a:t>entry</a:t>
            </a:r>
            <a:r>
              <a:rPr lang="es-ES_tradnl" dirty="0" smtClean="0"/>
              <a:t>&gt; en </a:t>
            </a:r>
            <a:r>
              <a:rPr lang="es-ES_tradnl" dirty="0" err="1" smtClean="0"/>
              <a:t>map</a:t>
            </a:r>
            <a:r>
              <a:rPr lang="es-ES_tradnl" dirty="0" smtClean="0"/>
              <a:t> puede contener</a:t>
            </a:r>
          </a:p>
          <a:p>
            <a:pPr lvl="1"/>
            <a:r>
              <a:rPr lang="es-ES_tradnl" dirty="0" smtClean="0"/>
              <a:t>&lt;</a:t>
            </a:r>
            <a:r>
              <a:rPr lang="es-ES_tradnl" dirty="0" err="1" smtClean="0"/>
              <a:t>key</a:t>
            </a:r>
            <a:r>
              <a:rPr lang="es-ES_tradnl" dirty="0" smtClean="0"/>
              <a:t>&gt;</a:t>
            </a:r>
          </a:p>
          <a:p>
            <a:pPr lvl="2"/>
            <a:r>
              <a:rPr lang="es-ES_tradnl" dirty="0" smtClean="0"/>
              <a:t>Especifica la llave como </a:t>
            </a:r>
            <a:r>
              <a:rPr lang="es-ES_tradnl" dirty="0" err="1" smtClean="0"/>
              <a:t>String</a:t>
            </a:r>
            <a:endParaRPr lang="es-ES_tradnl" dirty="0" smtClean="0"/>
          </a:p>
          <a:p>
            <a:pPr lvl="1"/>
            <a:r>
              <a:rPr lang="es-ES_tradnl" dirty="0" smtClean="0"/>
              <a:t>&lt;</a:t>
            </a:r>
            <a:r>
              <a:rPr lang="es-ES_tradnl" dirty="0" err="1" smtClean="0"/>
              <a:t>key-ref</a:t>
            </a:r>
            <a:r>
              <a:rPr lang="es-ES_tradnl" dirty="0" smtClean="0"/>
              <a:t>&gt;</a:t>
            </a:r>
          </a:p>
          <a:p>
            <a:pPr lvl="2"/>
            <a:r>
              <a:rPr lang="es-ES_tradnl" dirty="0" smtClean="0"/>
              <a:t>Especifica la llave como una referencia a otro objeto</a:t>
            </a:r>
          </a:p>
          <a:p>
            <a:pPr lvl="1"/>
            <a:r>
              <a:rPr lang="es-ES_tradnl" dirty="0" smtClean="0"/>
              <a:t>&lt;</a:t>
            </a:r>
            <a:r>
              <a:rPr lang="es-ES_tradnl" dirty="0" err="1" smtClean="0"/>
              <a:t>value</a:t>
            </a:r>
            <a:r>
              <a:rPr lang="es-ES_tradnl" dirty="0" smtClean="0"/>
              <a:t>&gt;</a:t>
            </a:r>
          </a:p>
          <a:p>
            <a:pPr lvl="2"/>
            <a:r>
              <a:rPr lang="es-ES_tradnl" dirty="0" smtClean="0"/>
              <a:t>Especifica el valor como </a:t>
            </a:r>
            <a:r>
              <a:rPr lang="es-ES_tradnl" dirty="0" err="1" smtClean="0"/>
              <a:t>String</a:t>
            </a:r>
            <a:endParaRPr lang="es-ES_tradnl" dirty="0" smtClean="0"/>
          </a:p>
          <a:p>
            <a:pPr lvl="1"/>
            <a:r>
              <a:rPr lang="es-ES_tradnl" dirty="0" smtClean="0"/>
              <a:t>&lt;</a:t>
            </a:r>
            <a:r>
              <a:rPr lang="es-ES_tradnl" dirty="0" err="1" smtClean="0"/>
              <a:t>value-ref</a:t>
            </a:r>
            <a:r>
              <a:rPr lang="es-ES_tradnl" dirty="0" smtClean="0"/>
              <a:t>&gt;</a:t>
            </a:r>
          </a:p>
          <a:p>
            <a:pPr lvl="2"/>
            <a:r>
              <a:rPr lang="es-ES_tradnl" dirty="0" smtClean="0"/>
              <a:t>Especifica el valor como una referencia a otro objeto</a:t>
            </a:r>
            <a:endParaRPr lang="es-ES_tradnl" dirty="0"/>
          </a:p>
        </p:txBody>
      </p:sp>
    </p:spTree>
    <p:extLst>
      <p:ext uri="{BB962C8B-B14F-4D97-AF65-F5344CB8AC3E}">
        <p14:creationId xmlns:p14="http://schemas.microsoft.com/office/powerpoint/2010/main" val="390870535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Inyectando colecciones</a:t>
            </a:r>
            <a:endParaRPr lang="es-ES_tradnl" dirty="0"/>
          </a:p>
        </p:txBody>
      </p:sp>
      <p:pic>
        <p:nvPicPr>
          <p:cNvPr id="6" name="Content Placeholder 5" descr="Screen shot 2011-11-17 at 6.07.00 AM.png"/>
          <p:cNvPicPr>
            <a:picLocks noGrp="1" noChangeAspect="1"/>
          </p:cNvPicPr>
          <p:nvPr>
            <p:ph sz="quarter" idx="13"/>
          </p:nvPr>
        </p:nvPicPr>
        <p:blipFill>
          <a:blip r:embed="rId2">
            <a:extLst>
              <a:ext uri="{28A0092B-C50C-407E-A947-70E740481C1C}">
                <a14:useLocalDpi xmlns:a14="http://schemas.microsoft.com/office/drawing/2010/main" val="0"/>
              </a:ext>
            </a:extLst>
          </a:blip>
          <a:srcRect t="-31214" b="-31214"/>
          <a:stretch>
            <a:fillRect/>
          </a:stretch>
        </p:blipFill>
        <p:spPr>
          <a:xfrm>
            <a:off x="1042416" y="2313432"/>
            <a:ext cx="7025818" cy="1750568"/>
          </a:xfrm>
        </p:spPr>
      </p:pic>
      <p:pic>
        <p:nvPicPr>
          <p:cNvPr id="7" name="Content Placeholder 6" descr="Screen shot 2011-11-17 at 6.07.10 AM.png"/>
          <p:cNvPicPr>
            <a:picLocks noGrp="1" noChangeAspect="1"/>
          </p:cNvPicPr>
          <p:nvPr>
            <p:ph sz="quarter" idx="14"/>
          </p:nvPr>
        </p:nvPicPr>
        <p:blipFill>
          <a:blip r:embed="rId3">
            <a:extLst>
              <a:ext uri="{28A0092B-C50C-407E-A947-70E740481C1C}">
                <a14:useLocalDpi xmlns:a14="http://schemas.microsoft.com/office/drawing/2010/main" val="0"/>
              </a:ext>
            </a:extLst>
          </a:blip>
          <a:srcRect l="-6579" r="-6579"/>
          <a:stretch>
            <a:fillRect/>
          </a:stretch>
        </p:blipFill>
        <p:spPr>
          <a:xfrm>
            <a:off x="1043490" y="4063999"/>
            <a:ext cx="7021518" cy="1742439"/>
          </a:xfrm>
        </p:spPr>
      </p:pic>
    </p:spTree>
    <p:extLst>
      <p:ext uri="{BB962C8B-B14F-4D97-AF65-F5344CB8AC3E}">
        <p14:creationId xmlns:p14="http://schemas.microsoft.com/office/powerpoint/2010/main" val="170323088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s-ES_tradnl" dirty="0" smtClean="0"/>
              <a:t>Inyectando propiedades automáticamente</a:t>
            </a:r>
            <a:endParaRPr lang="es-ES_tradnl" dirty="0"/>
          </a:p>
        </p:txBody>
      </p:sp>
      <p:sp>
        <p:nvSpPr>
          <p:cNvPr id="3" name="Content Placeholder 2"/>
          <p:cNvSpPr>
            <a:spLocks noGrp="1"/>
          </p:cNvSpPr>
          <p:nvPr>
            <p:ph idx="1"/>
          </p:nvPr>
        </p:nvSpPr>
        <p:spPr/>
        <p:txBody>
          <a:bodyPr/>
          <a:lstStyle/>
          <a:p>
            <a:r>
              <a:rPr lang="es-ES_tradnl" dirty="0" err="1" smtClean="0"/>
              <a:t>byName</a:t>
            </a:r>
            <a:endParaRPr lang="es-ES_tradnl" dirty="0" smtClean="0"/>
          </a:p>
          <a:p>
            <a:pPr lvl="1"/>
            <a:r>
              <a:rPr lang="es-ES_tradnl" dirty="0" smtClean="0"/>
              <a:t>Intenta inyectar todas las propiedades del </a:t>
            </a:r>
            <a:r>
              <a:rPr lang="es-ES_tradnl" dirty="0" err="1" smtClean="0"/>
              <a:t>bean</a:t>
            </a:r>
            <a:r>
              <a:rPr lang="es-ES_tradnl" dirty="0" smtClean="0"/>
              <a:t> con </a:t>
            </a:r>
            <a:r>
              <a:rPr lang="es-ES_tradnl" dirty="0" err="1" smtClean="0"/>
              <a:t>beans</a:t>
            </a:r>
            <a:r>
              <a:rPr lang="es-ES_tradnl" dirty="0" smtClean="0"/>
              <a:t> que tengan el mismo nombre</a:t>
            </a:r>
          </a:p>
          <a:p>
            <a:r>
              <a:rPr lang="es-ES_tradnl" dirty="0" err="1" smtClean="0"/>
              <a:t>byType</a:t>
            </a:r>
            <a:endParaRPr lang="es-ES_tradnl" dirty="0" smtClean="0"/>
          </a:p>
          <a:p>
            <a:pPr lvl="1"/>
            <a:r>
              <a:rPr lang="es-ES_tradnl" dirty="0" smtClean="0"/>
              <a:t>Intenta inyectar todas las propiedades del </a:t>
            </a:r>
            <a:r>
              <a:rPr lang="es-ES_tradnl" dirty="0" err="1" smtClean="0"/>
              <a:t>bean</a:t>
            </a:r>
            <a:r>
              <a:rPr lang="es-ES_tradnl" dirty="0" smtClean="0"/>
              <a:t> con </a:t>
            </a:r>
            <a:r>
              <a:rPr lang="es-ES_tradnl" dirty="0" err="1" smtClean="0"/>
              <a:t>beans</a:t>
            </a:r>
            <a:r>
              <a:rPr lang="es-ES_tradnl" dirty="0" smtClean="0"/>
              <a:t> del mismo tipo</a:t>
            </a:r>
          </a:p>
        </p:txBody>
      </p:sp>
    </p:spTree>
    <p:extLst>
      <p:ext uri="{BB962C8B-B14F-4D97-AF65-F5344CB8AC3E}">
        <p14:creationId xmlns:p14="http://schemas.microsoft.com/office/powerpoint/2010/main" val="93896571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s-ES_tradnl" dirty="0" smtClean="0"/>
              <a:t>Inyectando propiedades automáticamente</a:t>
            </a:r>
            <a:endParaRPr lang="es-ES_tradnl" dirty="0"/>
          </a:p>
        </p:txBody>
      </p:sp>
      <p:sp>
        <p:nvSpPr>
          <p:cNvPr id="3" name="Content Placeholder 2"/>
          <p:cNvSpPr>
            <a:spLocks noGrp="1"/>
          </p:cNvSpPr>
          <p:nvPr>
            <p:ph idx="1"/>
          </p:nvPr>
        </p:nvSpPr>
        <p:spPr/>
        <p:txBody>
          <a:bodyPr/>
          <a:lstStyle/>
          <a:p>
            <a:r>
              <a:rPr lang="es-ES_tradnl" dirty="0" smtClean="0"/>
              <a:t>constructor</a:t>
            </a:r>
          </a:p>
          <a:p>
            <a:pPr lvl="1"/>
            <a:r>
              <a:rPr lang="es-ES_tradnl" dirty="0" smtClean="0"/>
              <a:t>Intenta inyectar las propiedades del </a:t>
            </a:r>
            <a:r>
              <a:rPr lang="es-ES_tradnl" dirty="0" err="1" smtClean="0"/>
              <a:t>bean</a:t>
            </a:r>
            <a:r>
              <a:rPr lang="es-ES_tradnl" dirty="0" smtClean="0"/>
              <a:t> que se inicialicen por el constructor, encontrando </a:t>
            </a:r>
            <a:r>
              <a:rPr lang="es-ES_tradnl" dirty="0" err="1" smtClean="0"/>
              <a:t>beans</a:t>
            </a:r>
            <a:r>
              <a:rPr lang="es-ES_tradnl" dirty="0" smtClean="0"/>
              <a:t> que puedan asignarse a los argumentos del constructor</a:t>
            </a:r>
          </a:p>
          <a:p>
            <a:r>
              <a:rPr lang="es-ES_tradnl" dirty="0" err="1" smtClean="0"/>
              <a:t>autodetect</a:t>
            </a:r>
            <a:endParaRPr lang="es-ES_tradnl" dirty="0" smtClean="0"/>
          </a:p>
          <a:p>
            <a:pPr lvl="1"/>
            <a:r>
              <a:rPr lang="es-ES_tradnl" dirty="0" smtClean="0"/>
              <a:t>Primero intenta inicializarlo por constructor, si esto no funciona intenta </a:t>
            </a:r>
            <a:r>
              <a:rPr lang="es-ES_tradnl" dirty="0" err="1" smtClean="0"/>
              <a:t>byType</a:t>
            </a:r>
            <a:endParaRPr lang="es-ES_tradnl" dirty="0"/>
          </a:p>
        </p:txBody>
      </p:sp>
    </p:spTree>
    <p:extLst>
      <p:ext uri="{BB962C8B-B14F-4D97-AF65-F5344CB8AC3E}">
        <p14:creationId xmlns:p14="http://schemas.microsoft.com/office/powerpoint/2010/main" val="33586194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Spring</a:t>
            </a:r>
            <a:endParaRPr lang="es-ES_tradnl" dirty="0"/>
          </a:p>
        </p:txBody>
      </p:sp>
      <p:sp>
        <p:nvSpPr>
          <p:cNvPr id="3" name="Content Placeholder 2"/>
          <p:cNvSpPr>
            <a:spLocks noGrp="1"/>
          </p:cNvSpPr>
          <p:nvPr>
            <p:ph idx="1"/>
          </p:nvPr>
        </p:nvSpPr>
        <p:spPr/>
        <p:txBody>
          <a:bodyPr/>
          <a:lstStyle/>
          <a:p>
            <a:pPr marL="68580" indent="0">
              <a:buNone/>
            </a:pPr>
            <a:r>
              <a:rPr lang="es-ES_tradnl" dirty="0" err="1" smtClean="0"/>
              <a:t>package</a:t>
            </a:r>
            <a:r>
              <a:rPr lang="es-ES_tradnl" dirty="0" smtClean="0"/>
              <a:t> </a:t>
            </a:r>
            <a:r>
              <a:rPr lang="es-ES_tradnl" dirty="0" err="1" smtClean="0"/>
              <a:t>spring</a:t>
            </a:r>
            <a:r>
              <a:rPr lang="es-ES_tradnl" dirty="0"/>
              <a:t>;</a:t>
            </a:r>
          </a:p>
          <a:p>
            <a:pPr marL="68580" indent="0">
              <a:buNone/>
            </a:pPr>
            <a:r>
              <a:rPr lang="es-ES_tradnl" dirty="0" err="1"/>
              <a:t>public</a:t>
            </a:r>
            <a:r>
              <a:rPr lang="es-ES_tradnl" dirty="0"/>
              <a:t> </a:t>
            </a:r>
            <a:r>
              <a:rPr lang="es-ES_tradnl" dirty="0" err="1"/>
              <a:t>class</a:t>
            </a:r>
            <a:r>
              <a:rPr lang="es-ES_tradnl" dirty="0"/>
              <a:t> </a:t>
            </a:r>
            <a:r>
              <a:rPr lang="es-ES_tradnl" dirty="0" err="1"/>
              <a:t>HelloWorldBean</a:t>
            </a:r>
            <a:r>
              <a:rPr lang="es-ES_tradnl" dirty="0"/>
              <a:t> { </a:t>
            </a:r>
            <a:endParaRPr lang="es-ES_tradnl" dirty="0" smtClean="0"/>
          </a:p>
          <a:p>
            <a:pPr marL="365760" lvl="1" indent="0">
              <a:buNone/>
            </a:pPr>
            <a:r>
              <a:rPr lang="es-ES_tradnl" sz="2400" dirty="0" err="1" smtClean="0"/>
              <a:t>public</a:t>
            </a:r>
            <a:r>
              <a:rPr lang="es-ES_tradnl" sz="2400" dirty="0" smtClean="0"/>
              <a:t> </a:t>
            </a:r>
            <a:r>
              <a:rPr lang="es-ES_tradnl" sz="2400" dirty="0" err="1"/>
              <a:t>String</a:t>
            </a:r>
            <a:r>
              <a:rPr lang="es-ES_tradnl" sz="2400" dirty="0"/>
              <a:t> </a:t>
            </a:r>
            <a:r>
              <a:rPr lang="es-ES_tradnl" sz="2400" dirty="0" err="1"/>
              <a:t>sayHello</a:t>
            </a:r>
            <a:r>
              <a:rPr lang="es-ES_tradnl" sz="2400" dirty="0"/>
              <a:t>() {</a:t>
            </a:r>
          </a:p>
          <a:p>
            <a:pPr marL="640080" lvl="2" indent="0">
              <a:buNone/>
            </a:pPr>
            <a:r>
              <a:rPr lang="es-ES_tradnl" sz="2400" dirty="0" err="1" smtClean="0"/>
              <a:t>return</a:t>
            </a:r>
            <a:r>
              <a:rPr lang="es-ES_tradnl" sz="2400" dirty="0" smtClean="0"/>
              <a:t> </a:t>
            </a:r>
            <a:r>
              <a:rPr lang="es-ES_tradnl" sz="2400" dirty="0"/>
              <a:t>"</a:t>
            </a:r>
            <a:r>
              <a:rPr lang="es-ES_tradnl" sz="2400" dirty="0" err="1"/>
              <a:t>Hello</a:t>
            </a:r>
            <a:r>
              <a:rPr lang="es-ES_tradnl" sz="2400" dirty="0"/>
              <a:t> </a:t>
            </a:r>
            <a:r>
              <a:rPr lang="es-ES_tradnl" sz="2400" dirty="0" err="1"/>
              <a:t>World</a:t>
            </a:r>
            <a:r>
              <a:rPr lang="es-ES_tradnl" sz="2400" dirty="0"/>
              <a:t>";</a:t>
            </a:r>
          </a:p>
          <a:p>
            <a:pPr marL="365760" lvl="1" indent="0">
              <a:buNone/>
            </a:pPr>
            <a:r>
              <a:rPr lang="es-ES_tradnl" sz="2400" dirty="0"/>
              <a:t>}</a:t>
            </a:r>
          </a:p>
          <a:p>
            <a:pPr marL="68580" indent="0">
              <a:buNone/>
            </a:pPr>
            <a:r>
              <a:rPr lang="es-ES_tradnl" dirty="0"/>
              <a:t>}</a:t>
            </a:r>
          </a:p>
        </p:txBody>
      </p:sp>
    </p:spTree>
    <p:extLst>
      <p:ext uri="{BB962C8B-B14F-4D97-AF65-F5344CB8AC3E}">
        <p14:creationId xmlns:p14="http://schemas.microsoft.com/office/powerpoint/2010/main" val="2319368803"/>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Inyectando </a:t>
            </a:r>
            <a:r>
              <a:rPr lang="es-ES_tradnl" dirty="0" err="1" smtClean="0"/>
              <a:t>byName</a:t>
            </a:r>
            <a:endParaRPr lang="es-ES_tradnl" dirty="0"/>
          </a:p>
        </p:txBody>
      </p:sp>
      <p:pic>
        <p:nvPicPr>
          <p:cNvPr id="4" name="Content Placeholder 3" descr="Screen shot 2011-11-17 at 6.24.24 AM.png"/>
          <p:cNvPicPr>
            <a:picLocks noGrp="1" noChangeAspect="1"/>
          </p:cNvPicPr>
          <p:nvPr>
            <p:ph idx="1"/>
          </p:nvPr>
        </p:nvPicPr>
        <p:blipFill>
          <a:blip r:embed="rId2">
            <a:extLst>
              <a:ext uri="{28A0092B-C50C-407E-A947-70E740481C1C}">
                <a14:useLocalDpi xmlns:a14="http://schemas.microsoft.com/office/drawing/2010/main" val="0"/>
              </a:ext>
            </a:extLst>
          </a:blip>
          <a:srcRect t="-104542" b="-104542"/>
          <a:stretch>
            <a:fillRect/>
          </a:stretch>
        </p:blipFill>
        <p:spPr/>
      </p:pic>
    </p:spTree>
    <p:extLst>
      <p:ext uri="{BB962C8B-B14F-4D97-AF65-F5344CB8AC3E}">
        <p14:creationId xmlns:p14="http://schemas.microsoft.com/office/powerpoint/2010/main" val="139817771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s-ES_tradnl" dirty="0" smtClean="0"/>
              <a:t>Inyectando </a:t>
            </a:r>
            <a:r>
              <a:rPr lang="es-ES_tradnl" dirty="0" err="1" smtClean="0"/>
              <a:t>byName</a:t>
            </a:r>
            <a:endParaRPr lang="es-ES_tradnl" dirty="0"/>
          </a:p>
        </p:txBody>
      </p:sp>
      <p:pic>
        <p:nvPicPr>
          <p:cNvPr id="7" name="Content Placeholder 6" descr="Screen shot 2011-11-17 at 6.25.50 AM.png"/>
          <p:cNvPicPr>
            <a:picLocks noGrp="1" noChangeAspect="1"/>
          </p:cNvPicPr>
          <p:nvPr>
            <p:ph sz="quarter" idx="13"/>
          </p:nvPr>
        </p:nvPicPr>
        <p:blipFill>
          <a:blip r:embed="rId2">
            <a:extLst>
              <a:ext uri="{28A0092B-C50C-407E-A947-70E740481C1C}">
                <a14:useLocalDpi xmlns:a14="http://schemas.microsoft.com/office/drawing/2010/main" val="0"/>
              </a:ext>
            </a:extLst>
          </a:blip>
          <a:srcRect t="-94113" b="-94113"/>
          <a:stretch>
            <a:fillRect/>
          </a:stretch>
        </p:blipFill>
        <p:spPr>
          <a:xfrm>
            <a:off x="1042416" y="2313432"/>
            <a:ext cx="7022592" cy="1750568"/>
          </a:xfrm>
        </p:spPr>
      </p:pic>
      <p:pic>
        <p:nvPicPr>
          <p:cNvPr id="8" name="Content Placeholder 7" descr="Screen shot 2011-11-17 at 6.25.58 AM.png"/>
          <p:cNvPicPr>
            <a:picLocks noGrp="1" noChangeAspect="1"/>
          </p:cNvPicPr>
          <p:nvPr>
            <p:ph sz="quarter" idx="14"/>
          </p:nvPr>
        </p:nvPicPr>
        <p:blipFill>
          <a:blip r:embed="rId3">
            <a:extLst>
              <a:ext uri="{28A0092B-C50C-407E-A947-70E740481C1C}">
                <a14:useLocalDpi xmlns:a14="http://schemas.microsoft.com/office/drawing/2010/main" val="0"/>
              </a:ext>
            </a:extLst>
          </a:blip>
          <a:srcRect t="-17885" b="-17885"/>
          <a:stretch>
            <a:fillRect/>
          </a:stretch>
        </p:blipFill>
        <p:spPr>
          <a:xfrm>
            <a:off x="1043490" y="4063999"/>
            <a:ext cx="7021518" cy="1742439"/>
          </a:xfrm>
        </p:spPr>
      </p:pic>
    </p:spTree>
    <p:extLst>
      <p:ext uri="{BB962C8B-B14F-4D97-AF65-F5344CB8AC3E}">
        <p14:creationId xmlns:p14="http://schemas.microsoft.com/office/powerpoint/2010/main" val="118059197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Inyectando </a:t>
            </a:r>
            <a:r>
              <a:rPr lang="es-ES_tradnl" dirty="0" err="1" smtClean="0"/>
              <a:t>byType</a:t>
            </a:r>
            <a:endParaRPr lang="es-ES_tradnl" dirty="0"/>
          </a:p>
        </p:txBody>
      </p:sp>
      <p:sp>
        <p:nvSpPr>
          <p:cNvPr id="5" name="Content Placeholder 4"/>
          <p:cNvSpPr>
            <a:spLocks noGrp="1"/>
          </p:cNvSpPr>
          <p:nvPr>
            <p:ph idx="1"/>
          </p:nvPr>
        </p:nvSpPr>
        <p:spPr/>
        <p:txBody>
          <a:bodyPr/>
          <a:lstStyle/>
          <a:p>
            <a:r>
              <a:rPr lang="es-ES_tradnl" dirty="0" smtClean="0"/>
              <a:t>Es similar al de </a:t>
            </a:r>
            <a:r>
              <a:rPr lang="es-ES_tradnl" dirty="0" err="1" smtClean="0"/>
              <a:t>byName</a:t>
            </a:r>
            <a:r>
              <a:rPr lang="es-ES_tradnl" dirty="0" smtClean="0"/>
              <a:t>, pero solo que en lugar de revisar el nombre del </a:t>
            </a:r>
            <a:r>
              <a:rPr lang="es-ES_tradnl" dirty="0" err="1" smtClean="0"/>
              <a:t>bean</a:t>
            </a:r>
            <a:r>
              <a:rPr lang="es-ES_tradnl" dirty="0" smtClean="0"/>
              <a:t>, revisa su tipo</a:t>
            </a:r>
            <a:endParaRPr lang="es-ES_tradnl" dirty="0"/>
          </a:p>
        </p:txBody>
      </p:sp>
    </p:spTree>
    <p:extLst>
      <p:ext uri="{BB962C8B-B14F-4D97-AF65-F5344CB8AC3E}">
        <p14:creationId xmlns:p14="http://schemas.microsoft.com/office/powerpoint/2010/main" val="235975522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s-ES_tradnl" dirty="0" smtClean="0"/>
              <a:t>Inyectando </a:t>
            </a:r>
            <a:r>
              <a:rPr lang="es-ES_tradnl" dirty="0" err="1" smtClean="0"/>
              <a:t>byType</a:t>
            </a:r>
            <a:endParaRPr lang="es-ES_tradnl" dirty="0"/>
          </a:p>
        </p:txBody>
      </p:sp>
      <p:pic>
        <p:nvPicPr>
          <p:cNvPr id="7" name="Content Placeholder 6" descr="Screen shot 2011-11-17 at 6.29.21 AM.png"/>
          <p:cNvPicPr>
            <a:picLocks noGrp="1" noChangeAspect="1"/>
          </p:cNvPicPr>
          <p:nvPr>
            <p:ph sz="quarter" idx="13"/>
          </p:nvPr>
        </p:nvPicPr>
        <p:blipFill>
          <a:blip r:embed="rId2">
            <a:extLst>
              <a:ext uri="{28A0092B-C50C-407E-A947-70E740481C1C}">
                <a14:useLocalDpi xmlns:a14="http://schemas.microsoft.com/office/drawing/2010/main" val="0"/>
              </a:ext>
            </a:extLst>
          </a:blip>
          <a:srcRect t="-50088" b="-50088"/>
          <a:stretch>
            <a:fillRect/>
          </a:stretch>
        </p:blipFill>
        <p:spPr>
          <a:xfrm>
            <a:off x="1042416" y="2313432"/>
            <a:ext cx="7022592" cy="1750568"/>
          </a:xfrm>
        </p:spPr>
      </p:pic>
      <p:pic>
        <p:nvPicPr>
          <p:cNvPr id="8" name="Content Placeholder 7" descr="Screen shot 2011-11-17 at 6.29.34 AM.png"/>
          <p:cNvPicPr>
            <a:picLocks noGrp="1" noChangeAspect="1"/>
          </p:cNvPicPr>
          <p:nvPr>
            <p:ph sz="quarter" idx="14"/>
          </p:nvPr>
        </p:nvPicPr>
        <p:blipFill>
          <a:blip r:embed="rId3">
            <a:extLst>
              <a:ext uri="{28A0092B-C50C-407E-A947-70E740481C1C}">
                <a14:useLocalDpi xmlns:a14="http://schemas.microsoft.com/office/drawing/2010/main" val="0"/>
              </a:ext>
            </a:extLst>
          </a:blip>
          <a:srcRect t="-44034" b="-44034"/>
          <a:stretch>
            <a:fillRect/>
          </a:stretch>
        </p:blipFill>
        <p:spPr>
          <a:xfrm>
            <a:off x="1042416" y="4063999"/>
            <a:ext cx="7022592" cy="1742439"/>
          </a:xfrm>
        </p:spPr>
      </p:pic>
    </p:spTree>
    <p:extLst>
      <p:ext uri="{BB962C8B-B14F-4D97-AF65-F5344CB8AC3E}">
        <p14:creationId xmlns:p14="http://schemas.microsoft.com/office/powerpoint/2010/main" val="269758377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Inyectando por constructor</a:t>
            </a:r>
            <a:endParaRPr lang="es-ES_tradnl" dirty="0"/>
          </a:p>
        </p:txBody>
      </p:sp>
      <p:pic>
        <p:nvPicPr>
          <p:cNvPr id="6" name="Content Placeholder 5" descr="Screen shot 2011-11-17 at 6.34.28 AM.png"/>
          <p:cNvPicPr>
            <a:picLocks noGrp="1" noChangeAspect="1"/>
          </p:cNvPicPr>
          <p:nvPr>
            <p:ph idx="1"/>
          </p:nvPr>
        </p:nvPicPr>
        <p:blipFill>
          <a:blip r:embed="rId2">
            <a:extLst>
              <a:ext uri="{28A0092B-C50C-407E-A947-70E740481C1C}">
                <a14:useLocalDpi xmlns:a14="http://schemas.microsoft.com/office/drawing/2010/main" val="0"/>
              </a:ext>
            </a:extLst>
          </a:blip>
          <a:srcRect t="-186329" b="-186329"/>
          <a:stretch>
            <a:fillRect/>
          </a:stretch>
        </p:blipFill>
        <p:spPr/>
      </p:pic>
    </p:spTree>
    <p:extLst>
      <p:ext uri="{BB962C8B-B14F-4D97-AF65-F5344CB8AC3E}">
        <p14:creationId xmlns:p14="http://schemas.microsoft.com/office/powerpoint/2010/main" val="188366993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Inyectando por constructor</a:t>
            </a:r>
            <a:endParaRPr lang="es-ES_tradnl" dirty="0"/>
          </a:p>
        </p:txBody>
      </p:sp>
      <p:sp>
        <p:nvSpPr>
          <p:cNvPr id="3" name="Content Placeholder 2"/>
          <p:cNvSpPr>
            <a:spLocks noGrp="1"/>
          </p:cNvSpPr>
          <p:nvPr>
            <p:ph idx="1"/>
          </p:nvPr>
        </p:nvSpPr>
        <p:spPr/>
        <p:txBody>
          <a:bodyPr/>
          <a:lstStyle/>
          <a:p>
            <a:r>
              <a:rPr lang="es-ES_tradnl" dirty="0" smtClean="0"/>
              <a:t>Tiene las mismas limitantes que la inyección por tipo (</a:t>
            </a:r>
            <a:r>
              <a:rPr lang="es-ES_tradnl" dirty="0" err="1" smtClean="0"/>
              <a:t>byType</a:t>
            </a:r>
            <a:r>
              <a:rPr lang="es-ES_tradnl" dirty="0" smtClean="0"/>
              <a:t>)</a:t>
            </a:r>
          </a:p>
          <a:p>
            <a:r>
              <a:rPr lang="es-ES_tradnl" dirty="0" smtClean="0"/>
              <a:t>Spring no va a adivinar cual </a:t>
            </a:r>
            <a:r>
              <a:rPr lang="es-ES_tradnl" dirty="0" err="1" smtClean="0"/>
              <a:t>bean</a:t>
            </a:r>
            <a:r>
              <a:rPr lang="es-ES_tradnl" dirty="0" smtClean="0"/>
              <a:t> asignar al atributo del constructor y si este </a:t>
            </a:r>
            <a:r>
              <a:rPr lang="es-ES_tradnl" dirty="0" err="1" smtClean="0"/>
              <a:t>bean</a:t>
            </a:r>
            <a:r>
              <a:rPr lang="es-ES_tradnl" dirty="0" smtClean="0"/>
              <a:t> cuenta con varios constructores, tampoco va adivinar cual utilizar</a:t>
            </a:r>
            <a:endParaRPr lang="es-ES_tradnl" dirty="0"/>
          </a:p>
        </p:txBody>
      </p:sp>
    </p:spTree>
    <p:extLst>
      <p:ext uri="{BB962C8B-B14F-4D97-AF65-F5344CB8AC3E}">
        <p14:creationId xmlns:p14="http://schemas.microsoft.com/office/powerpoint/2010/main" val="278934708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Auto detectar la inyección</a:t>
            </a:r>
            <a:endParaRPr lang="es-ES_tradnl" dirty="0"/>
          </a:p>
        </p:txBody>
      </p:sp>
      <p:pic>
        <p:nvPicPr>
          <p:cNvPr id="4" name="Content Placeholder 3" descr="Screen shot 2011-11-17 at 6.39.02 AM.png"/>
          <p:cNvPicPr>
            <a:picLocks noGrp="1" noChangeAspect="1"/>
          </p:cNvPicPr>
          <p:nvPr>
            <p:ph idx="1"/>
          </p:nvPr>
        </p:nvPicPr>
        <p:blipFill>
          <a:blip r:embed="rId2">
            <a:extLst>
              <a:ext uri="{28A0092B-C50C-407E-A947-70E740481C1C}">
                <a14:useLocalDpi xmlns:a14="http://schemas.microsoft.com/office/drawing/2010/main" val="0"/>
              </a:ext>
            </a:extLst>
          </a:blip>
          <a:srcRect t="-195933" b="-195933"/>
          <a:stretch>
            <a:fillRect/>
          </a:stretch>
        </p:blipFill>
        <p:spPr/>
      </p:pic>
    </p:spTree>
    <p:extLst>
      <p:ext uri="{BB962C8B-B14F-4D97-AF65-F5344CB8AC3E}">
        <p14:creationId xmlns:p14="http://schemas.microsoft.com/office/powerpoint/2010/main" val="356931605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s-ES_tradnl" dirty="0" smtClean="0"/>
              <a:t>Configuración general de la auto inyección</a:t>
            </a:r>
            <a:endParaRPr lang="es-ES_tradnl" dirty="0"/>
          </a:p>
        </p:txBody>
      </p:sp>
      <p:pic>
        <p:nvPicPr>
          <p:cNvPr id="4" name="Content Placeholder 3" descr="Screen shot 2011-11-17 at 6.40.29 AM.png"/>
          <p:cNvPicPr>
            <a:picLocks noGrp="1" noChangeAspect="1"/>
          </p:cNvPicPr>
          <p:nvPr>
            <p:ph idx="1"/>
          </p:nvPr>
        </p:nvPicPr>
        <p:blipFill>
          <a:blip r:embed="rId2">
            <a:extLst>
              <a:ext uri="{28A0092B-C50C-407E-A947-70E740481C1C}">
                <a14:useLocalDpi xmlns:a14="http://schemas.microsoft.com/office/drawing/2010/main" val="0"/>
              </a:ext>
            </a:extLst>
          </a:blip>
          <a:srcRect t="-58938" b="-58938"/>
          <a:stretch>
            <a:fillRect/>
          </a:stretch>
        </p:blipFill>
        <p:spPr/>
      </p:pic>
    </p:spTree>
    <p:extLst>
      <p:ext uri="{BB962C8B-B14F-4D97-AF65-F5344CB8AC3E}">
        <p14:creationId xmlns:p14="http://schemas.microsoft.com/office/powerpoint/2010/main" val="312539747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s-ES_tradnl" dirty="0" smtClean="0"/>
              <a:t>Mezclar auto inyección con la explícita</a:t>
            </a:r>
            <a:endParaRPr lang="es-ES_tradnl" dirty="0"/>
          </a:p>
        </p:txBody>
      </p:sp>
      <p:pic>
        <p:nvPicPr>
          <p:cNvPr id="4" name="Content Placeholder 3" descr="Screen shot 2011-11-17 at 6.41.42 AM.png"/>
          <p:cNvPicPr>
            <a:picLocks noGrp="1" noChangeAspect="1"/>
          </p:cNvPicPr>
          <p:nvPr>
            <p:ph idx="1"/>
          </p:nvPr>
        </p:nvPicPr>
        <p:blipFill>
          <a:blip r:embed="rId2">
            <a:extLst>
              <a:ext uri="{28A0092B-C50C-407E-A947-70E740481C1C}">
                <a14:useLocalDpi xmlns:a14="http://schemas.microsoft.com/office/drawing/2010/main" val="0"/>
              </a:ext>
            </a:extLst>
          </a:blip>
          <a:srcRect t="-72493" b="-72493"/>
          <a:stretch>
            <a:fillRect/>
          </a:stretch>
        </p:blipFill>
        <p:spPr/>
      </p:pic>
    </p:spTree>
    <p:extLst>
      <p:ext uri="{BB962C8B-B14F-4D97-AF65-F5344CB8AC3E}">
        <p14:creationId xmlns:p14="http://schemas.microsoft.com/office/powerpoint/2010/main" val="217774122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s-ES_tradnl" dirty="0" smtClean="0"/>
              <a:t>Mezclar auto inyección con la explícita</a:t>
            </a:r>
            <a:endParaRPr lang="es-ES_tradnl" dirty="0"/>
          </a:p>
        </p:txBody>
      </p:sp>
      <p:pic>
        <p:nvPicPr>
          <p:cNvPr id="4" name="Content Placeholder 3" descr="Screen shot 2011-11-17 at 6.43.13 AM.png"/>
          <p:cNvPicPr>
            <a:picLocks noGrp="1" noChangeAspect="1"/>
          </p:cNvPicPr>
          <p:nvPr>
            <p:ph idx="1"/>
          </p:nvPr>
        </p:nvPicPr>
        <p:blipFill>
          <a:blip r:embed="rId2">
            <a:extLst>
              <a:ext uri="{28A0092B-C50C-407E-A947-70E740481C1C}">
                <a14:useLocalDpi xmlns:a14="http://schemas.microsoft.com/office/drawing/2010/main" val="0"/>
              </a:ext>
            </a:extLst>
          </a:blip>
          <a:srcRect t="-70469" b="-70469"/>
          <a:stretch>
            <a:fillRect/>
          </a:stretch>
        </p:blipFill>
        <p:spPr/>
      </p:pic>
    </p:spTree>
    <p:extLst>
      <p:ext uri="{BB962C8B-B14F-4D97-AF65-F5344CB8AC3E}">
        <p14:creationId xmlns:p14="http://schemas.microsoft.com/office/powerpoint/2010/main" val="26788064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Acoplamiento</a:t>
            </a:r>
            <a:endParaRPr lang="es-ES_tradnl" dirty="0"/>
          </a:p>
        </p:txBody>
      </p:sp>
      <p:sp>
        <p:nvSpPr>
          <p:cNvPr id="3" name="Content Placeholder 2"/>
          <p:cNvSpPr>
            <a:spLocks noGrp="1"/>
          </p:cNvSpPr>
          <p:nvPr>
            <p:ph idx="1"/>
          </p:nvPr>
        </p:nvSpPr>
        <p:spPr/>
        <p:txBody>
          <a:bodyPr>
            <a:normAutofit fontScale="77500" lnSpcReduction="20000"/>
          </a:bodyPr>
          <a:lstStyle/>
          <a:p>
            <a:pPr marL="68580" indent="0">
              <a:buNone/>
            </a:pPr>
            <a:r>
              <a:rPr lang="es-ES_tradnl" dirty="0" err="1" smtClean="0"/>
              <a:t>package</a:t>
            </a:r>
            <a:r>
              <a:rPr lang="es-ES_tradnl" dirty="0" smtClean="0"/>
              <a:t> </a:t>
            </a:r>
            <a:r>
              <a:rPr lang="es-ES_tradnl" dirty="0" err="1" smtClean="0"/>
              <a:t>knights</a:t>
            </a:r>
            <a:r>
              <a:rPr lang="es-ES_tradnl" dirty="0"/>
              <a:t>;</a:t>
            </a:r>
          </a:p>
          <a:p>
            <a:pPr marL="68580" indent="0">
              <a:buNone/>
            </a:pPr>
            <a:r>
              <a:rPr lang="es-ES_tradnl" dirty="0" err="1"/>
              <a:t>public</a:t>
            </a:r>
            <a:r>
              <a:rPr lang="es-ES_tradnl" dirty="0"/>
              <a:t> </a:t>
            </a:r>
            <a:r>
              <a:rPr lang="es-ES_tradnl" dirty="0" err="1"/>
              <a:t>class</a:t>
            </a:r>
            <a:r>
              <a:rPr lang="es-ES_tradnl" dirty="0"/>
              <a:t> </a:t>
            </a:r>
            <a:r>
              <a:rPr lang="es-ES_tradnl" dirty="0" err="1"/>
              <a:t>DamselRescuingKnight</a:t>
            </a:r>
            <a:r>
              <a:rPr lang="es-ES_tradnl" dirty="0"/>
              <a:t> </a:t>
            </a:r>
            <a:r>
              <a:rPr lang="es-ES_tradnl" dirty="0" err="1"/>
              <a:t>implements</a:t>
            </a:r>
            <a:r>
              <a:rPr lang="es-ES_tradnl" dirty="0"/>
              <a:t> </a:t>
            </a:r>
            <a:r>
              <a:rPr lang="es-ES_tradnl" dirty="0" err="1"/>
              <a:t>Knight</a:t>
            </a:r>
            <a:r>
              <a:rPr lang="es-ES_tradnl" dirty="0"/>
              <a:t> { </a:t>
            </a:r>
            <a:endParaRPr lang="es-ES_tradnl" dirty="0" smtClean="0"/>
          </a:p>
          <a:p>
            <a:pPr marL="68580" indent="0">
              <a:buNone/>
            </a:pPr>
            <a:r>
              <a:rPr lang="es-ES_tradnl" dirty="0" smtClean="0"/>
              <a:t>  </a:t>
            </a:r>
            <a:r>
              <a:rPr lang="es-ES_tradnl" dirty="0" err="1" smtClean="0"/>
              <a:t>private</a:t>
            </a:r>
            <a:r>
              <a:rPr lang="es-ES_tradnl" dirty="0" smtClean="0"/>
              <a:t> </a:t>
            </a:r>
            <a:r>
              <a:rPr lang="es-ES_tradnl" dirty="0" err="1"/>
              <a:t>RescueDamselQuest</a:t>
            </a:r>
            <a:r>
              <a:rPr lang="es-ES_tradnl" dirty="0"/>
              <a:t> </a:t>
            </a:r>
            <a:r>
              <a:rPr lang="es-ES_tradnl" dirty="0" err="1"/>
              <a:t>quest</a:t>
            </a:r>
            <a:r>
              <a:rPr lang="es-ES_tradnl" dirty="0"/>
              <a:t>;</a:t>
            </a:r>
          </a:p>
          <a:p>
            <a:pPr marL="68580" indent="0">
              <a:buNone/>
            </a:pPr>
            <a:r>
              <a:rPr lang="es-ES_tradnl" dirty="0" smtClean="0"/>
              <a:t>  </a:t>
            </a:r>
            <a:r>
              <a:rPr lang="es-ES_tradnl" dirty="0" err="1" smtClean="0"/>
              <a:t>public</a:t>
            </a:r>
            <a:r>
              <a:rPr lang="es-ES_tradnl" dirty="0" smtClean="0"/>
              <a:t> </a:t>
            </a:r>
            <a:r>
              <a:rPr lang="es-ES_tradnl" dirty="0" err="1"/>
              <a:t>DamselRescuingKnight</a:t>
            </a:r>
            <a:r>
              <a:rPr lang="es-ES_tradnl" dirty="0"/>
              <a:t>() </a:t>
            </a:r>
            <a:r>
              <a:rPr lang="es-ES_tradnl" dirty="0" smtClean="0"/>
              <a:t>{</a:t>
            </a:r>
          </a:p>
          <a:p>
            <a:pPr marL="68580" indent="0">
              <a:buNone/>
            </a:pPr>
            <a:r>
              <a:rPr lang="es-ES_tradnl" dirty="0"/>
              <a:t>	</a:t>
            </a:r>
            <a:r>
              <a:rPr lang="es-ES_tradnl" dirty="0" err="1" smtClean="0"/>
              <a:t>quest</a:t>
            </a:r>
            <a:r>
              <a:rPr lang="es-ES_tradnl" dirty="0" smtClean="0"/>
              <a:t> </a:t>
            </a:r>
            <a:r>
              <a:rPr lang="es-ES_tradnl" dirty="0"/>
              <a:t>= new </a:t>
            </a:r>
            <a:r>
              <a:rPr lang="es-ES_tradnl" dirty="0" err="1"/>
              <a:t>RescueDamselQuest</a:t>
            </a:r>
            <a:r>
              <a:rPr lang="es-ES_tradnl" dirty="0"/>
              <a:t>()</a:t>
            </a:r>
            <a:r>
              <a:rPr lang="es-ES_tradnl" dirty="0" smtClean="0"/>
              <a:t>;</a:t>
            </a:r>
          </a:p>
          <a:p>
            <a:pPr marL="68580" indent="0">
              <a:buNone/>
            </a:pPr>
            <a:r>
              <a:rPr lang="es-ES_tradnl" dirty="0" smtClean="0"/>
              <a:t>  }</a:t>
            </a:r>
            <a:endParaRPr lang="es-ES_tradnl" dirty="0"/>
          </a:p>
          <a:p>
            <a:pPr marL="68580" indent="0">
              <a:buNone/>
            </a:pPr>
            <a:r>
              <a:rPr lang="es-ES_tradnl" dirty="0" smtClean="0"/>
              <a:t>  </a:t>
            </a:r>
            <a:r>
              <a:rPr lang="es-ES_tradnl" dirty="0" err="1" smtClean="0"/>
              <a:t>public</a:t>
            </a:r>
            <a:r>
              <a:rPr lang="es-ES_tradnl" dirty="0" smtClean="0"/>
              <a:t> </a:t>
            </a:r>
            <a:r>
              <a:rPr lang="es-ES_tradnl" dirty="0" err="1"/>
              <a:t>void</a:t>
            </a:r>
            <a:r>
              <a:rPr lang="es-ES_tradnl" dirty="0"/>
              <a:t> </a:t>
            </a:r>
            <a:r>
              <a:rPr lang="es-ES_tradnl" dirty="0" err="1"/>
              <a:t>embarkOnQuest</a:t>
            </a:r>
            <a:r>
              <a:rPr lang="es-ES_tradnl" dirty="0"/>
              <a:t>() </a:t>
            </a:r>
            <a:r>
              <a:rPr lang="es-ES_tradnl" dirty="0" err="1"/>
              <a:t>throws</a:t>
            </a:r>
            <a:r>
              <a:rPr lang="es-ES_tradnl" dirty="0"/>
              <a:t> </a:t>
            </a:r>
            <a:r>
              <a:rPr lang="es-ES_tradnl" dirty="0" err="1"/>
              <a:t>QuestException</a:t>
            </a:r>
            <a:r>
              <a:rPr lang="es-ES_tradnl" dirty="0"/>
              <a:t> { </a:t>
            </a:r>
            <a:endParaRPr lang="es-ES_tradnl" dirty="0" smtClean="0"/>
          </a:p>
          <a:p>
            <a:pPr marL="68580" indent="0">
              <a:buNone/>
            </a:pPr>
            <a:r>
              <a:rPr lang="es-ES_tradnl" dirty="0"/>
              <a:t> </a:t>
            </a:r>
            <a:r>
              <a:rPr lang="es-ES_tradnl" dirty="0" smtClean="0"/>
              <a:t>            </a:t>
            </a:r>
            <a:r>
              <a:rPr lang="es-ES_tradnl" dirty="0" err="1" smtClean="0"/>
              <a:t>quest.embark</a:t>
            </a:r>
            <a:r>
              <a:rPr lang="es-ES_tradnl" dirty="0"/>
              <a:t>();</a:t>
            </a:r>
          </a:p>
          <a:p>
            <a:pPr marL="68580" indent="0">
              <a:buNone/>
            </a:pPr>
            <a:r>
              <a:rPr lang="es-ES_tradnl" dirty="0" smtClean="0"/>
              <a:t>  }</a:t>
            </a:r>
            <a:endParaRPr lang="es-ES_tradnl" dirty="0"/>
          </a:p>
          <a:p>
            <a:pPr marL="68580" indent="0">
              <a:buNone/>
            </a:pPr>
            <a:r>
              <a:rPr lang="es-ES_tradnl" dirty="0"/>
              <a:t>}</a:t>
            </a:r>
          </a:p>
        </p:txBody>
      </p:sp>
    </p:spTree>
    <p:extLst>
      <p:ext uri="{BB962C8B-B14F-4D97-AF65-F5344CB8AC3E}">
        <p14:creationId xmlns:p14="http://schemas.microsoft.com/office/powerpoint/2010/main" val="279115646"/>
      </p:ext>
    </p:extLst>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s-ES_tradnl" dirty="0" smtClean="0"/>
              <a:t>Inyectando con anotaciones</a:t>
            </a:r>
            <a:endParaRPr lang="es-ES_tradnl" dirty="0"/>
          </a:p>
        </p:txBody>
      </p:sp>
      <p:sp>
        <p:nvSpPr>
          <p:cNvPr id="3" name="Content Placeholder 2"/>
          <p:cNvSpPr>
            <a:spLocks noGrp="1"/>
          </p:cNvSpPr>
          <p:nvPr>
            <p:ph idx="1"/>
          </p:nvPr>
        </p:nvSpPr>
        <p:spPr/>
        <p:txBody>
          <a:bodyPr/>
          <a:lstStyle/>
          <a:p>
            <a:r>
              <a:rPr lang="es-ES_tradnl" dirty="0" smtClean="0"/>
              <a:t>Desde la versión 2.5, una de las formas más interesantes para la inyección de componentes es utilizar anotaciones</a:t>
            </a:r>
          </a:p>
          <a:p>
            <a:r>
              <a:rPr lang="es-ES_tradnl" dirty="0" smtClean="0"/>
              <a:t>No es muy diferente de la que se utiliza en el XML, pero si puede ser más detallada</a:t>
            </a:r>
          </a:p>
          <a:p>
            <a:r>
              <a:rPr lang="es-ES_tradnl" dirty="0" smtClean="0"/>
              <a:t>Por defecto, la inyección basada en anotaciones no está habilitada</a:t>
            </a:r>
            <a:endParaRPr lang="es-ES_tradnl" dirty="0"/>
          </a:p>
        </p:txBody>
      </p:sp>
    </p:spTree>
    <p:extLst>
      <p:ext uri="{BB962C8B-B14F-4D97-AF65-F5344CB8AC3E}">
        <p14:creationId xmlns:p14="http://schemas.microsoft.com/office/powerpoint/2010/main" val="156881491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s-ES_tradnl" dirty="0" smtClean="0"/>
              <a:t>Inyectando con anotaciones</a:t>
            </a:r>
            <a:endParaRPr lang="es-ES_tradnl" dirty="0"/>
          </a:p>
        </p:txBody>
      </p:sp>
      <p:pic>
        <p:nvPicPr>
          <p:cNvPr id="4" name="Content Placeholder 3" descr="Screen shot 2011-11-17 at 6.46.46 AM.png"/>
          <p:cNvPicPr>
            <a:picLocks noGrp="1" noChangeAspect="1"/>
          </p:cNvPicPr>
          <p:nvPr>
            <p:ph idx="1"/>
          </p:nvPr>
        </p:nvPicPr>
        <p:blipFill>
          <a:blip r:embed="rId2">
            <a:extLst>
              <a:ext uri="{28A0092B-C50C-407E-A947-70E740481C1C}">
                <a14:useLocalDpi xmlns:a14="http://schemas.microsoft.com/office/drawing/2010/main" val="0"/>
              </a:ext>
            </a:extLst>
          </a:blip>
          <a:srcRect t="-24798" b="-24798"/>
          <a:stretch>
            <a:fillRect/>
          </a:stretch>
        </p:blipFill>
        <p:spPr/>
      </p:pic>
    </p:spTree>
    <p:extLst>
      <p:ext uri="{BB962C8B-B14F-4D97-AF65-F5344CB8AC3E}">
        <p14:creationId xmlns:p14="http://schemas.microsoft.com/office/powerpoint/2010/main" val="60398849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s-ES_tradnl" dirty="0" smtClean="0"/>
              <a:t>Inyectando con anotaciones</a:t>
            </a:r>
            <a:endParaRPr lang="es-ES_tradnl" dirty="0"/>
          </a:p>
        </p:txBody>
      </p:sp>
      <p:sp>
        <p:nvSpPr>
          <p:cNvPr id="3" name="Content Placeholder 2"/>
          <p:cNvSpPr>
            <a:spLocks noGrp="1"/>
          </p:cNvSpPr>
          <p:nvPr>
            <p:ph idx="1"/>
          </p:nvPr>
        </p:nvSpPr>
        <p:spPr/>
        <p:txBody>
          <a:bodyPr/>
          <a:lstStyle/>
          <a:p>
            <a:r>
              <a:rPr lang="es-ES_tradnl" dirty="0" smtClean="0"/>
              <a:t>Spring 3 soporta varias tipos de anotaciones</a:t>
            </a:r>
          </a:p>
          <a:p>
            <a:pPr lvl="1"/>
            <a:r>
              <a:rPr lang="es-ES_tradnl" dirty="0" smtClean="0"/>
              <a:t>@</a:t>
            </a:r>
            <a:r>
              <a:rPr lang="es-ES_tradnl" dirty="0" err="1" smtClean="0"/>
              <a:t>Autowired</a:t>
            </a:r>
            <a:endParaRPr lang="es-ES_tradnl" dirty="0"/>
          </a:p>
          <a:p>
            <a:pPr lvl="1"/>
            <a:r>
              <a:rPr lang="es-ES_tradnl" dirty="0" smtClean="0"/>
              <a:t>@</a:t>
            </a:r>
            <a:r>
              <a:rPr lang="es-ES_tradnl" dirty="0" err="1" smtClean="0"/>
              <a:t>Inject</a:t>
            </a:r>
            <a:r>
              <a:rPr lang="es-ES_tradnl" dirty="0" smtClean="0"/>
              <a:t> (JSR-330)</a:t>
            </a:r>
          </a:p>
          <a:p>
            <a:pPr lvl="1"/>
            <a:r>
              <a:rPr lang="es-ES_tradnl" dirty="0" smtClean="0"/>
              <a:t>@</a:t>
            </a:r>
            <a:r>
              <a:rPr lang="es-ES_tradnl" dirty="0" err="1" smtClean="0"/>
              <a:t>Resource</a:t>
            </a:r>
            <a:r>
              <a:rPr lang="es-ES_tradnl" dirty="0" smtClean="0"/>
              <a:t> (JSR-250)</a:t>
            </a:r>
            <a:endParaRPr lang="es-ES_tradnl" dirty="0"/>
          </a:p>
        </p:txBody>
      </p:sp>
    </p:spTree>
    <p:extLst>
      <p:ext uri="{BB962C8B-B14F-4D97-AF65-F5344CB8AC3E}">
        <p14:creationId xmlns:p14="http://schemas.microsoft.com/office/powerpoint/2010/main" val="192311282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a:t>
            </a:r>
            <a:r>
              <a:rPr lang="es-ES_tradnl" dirty="0" err="1" smtClean="0"/>
              <a:t>Autowired</a:t>
            </a:r>
            <a:endParaRPr lang="es-ES_tradnl" dirty="0"/>
          </a:p>
        </p:txBody>
      </p:sp>
      <p:pic>
        <p:nvPicPr>
          <p:cNvPr id="6" name="Content Placeholder 5" descr="Screen shot 2011-11-17 at 8.17.08 AM.png"/>
          <p:cNvPicPr>
            <a:picLocks noGrp="1" noChangeAspect="1"/>
          </p:cNvPicPr>
          <p:nvPr>
            <p:ph sz="quarter" idx="13"/>
          </p:nvPr>
        </p:nvPicPr>
        <p:blipFill>
          <a:blip r:embed="rId2">
            <a:extLst>
              <a:ext uri="{28A0092B-C50C-407E-A947-70E740481C1C}">
                <a14:useLocalDpi xmlns:a14="http://schemas.microsoft.com/office/drawing/2010/main" val="0"/>
              </a:ext>
            </a:extLst>
          </a:blip>
          <a:srcRect t="-23414" b="-23414"/>
          <a:stretch>
            <a:fillRect/>
          </a:stretch>
        </p:blipFill>
        <p:spPr>
          <a:xfrm>
            <a:off x="1042416" y="2313432"/>
            <a:ext cx="7025818" cy="1750568"/>
          </a:xfrm>
        </p:spPr>
      </p:pic>
      <p:pic>
        <p:nvPicPr>
          <p:cNvPr id="7" name="Content Placeholder 6" descr="Screen shot 2011-11-17 at 8.17.37 AM.png"/>
          <p:cNvPicPr>
            <a:picLocks noGrp="1" noChangeAspect="1"/>
          </p:cNvPicPr>
          <p:nvPr>
            <p:ph sz="quarter" idx="14"/>
          </p:nvPr>
        </p:nvPicPr>
        <p:blipFill>
          <a:blip r:embed="rId3">
            <a:extLst>
              <a:ext uri="{28A0092B-C50C-407E-A947-70E740481C1C}">
                <a14:useLocalDpi xmlns:a14="http://schemas.microsoft.com/office/drawing/2010/main" val="0"/>
              </a:ext>
            </a:extLst>
          </a:blip>
          <a:srcRect t="-29011" b="-29011"/>
          <a:stretch>
            <a:fillRect/>
          </a:stretch>
        </p:blipFill>
        <p:spPr>
          <a:xfrm>
            <a:off x="1043490" y="4063999"/>
            <a:ext cx="7021518" cy="1742439"/>
          </a:xfrm>
        </p:spPr>
      </p:pic>
    </p:spTree>
    <p:extLst>
      <p:ext uri="{BB962C8B-B14F-4D97-AF65-F5344CB8AC3E}">
        <p14:creationId xmlns:p14="http://schemas.microsoft.com/office/powerpoint/2010/main" val="6810137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a:t>
            </a:r>
            <a:r>
              <a:rPr lang="es-ES_tradnl" dirty="0" err="1" smtClean="0"/>
              <a:t>Autowired</a:t>
            </a:r>
            <a:endParaRPr lang="es-ES_tradnl" dirty="0"/>
          </a:p>
        </p:txBody>
      </p:sp>
      <p:pic>
        <p:nvPicPr>
          <p:cNvPr id="5" name="Content Placeholder 4" descr="Screen shot 2011-11-17 at 8.18.33 AM.png"/>
          <p:cNvPicPr>
            <a:picLocks noGrp="1" noChangeAspect="1"/>
          </p:cNvPicPr>
          <p:nvPr>
            <p:ph sz="quarter" idx="13"/>
          </p:nvPr>
        </p:nvPicPr>
        <p:blipFill>
          <a:blip r:embed="rId2">
            <a:extLst>
              <a:ext uri="{28A0092B-C50C-407E-A947-70E740481C1C}">
                <a14:useLocalDpi xmlns:a14="http://schemas.microsoft.com/office/drawing/2010/main" val="0"/>
              </a:ext>
            </a:extLst>
          </a:blip>
          <a:srcRect t="-20278" b="-20278"/>
          <a:stretch>
            <a:fillRect/>
          </a:stretch>
        </p:blipFill>
        <p:spPr>
          <a:xfrm>
            <a:off x="1042416" y="2313432"/>
            <a:ext cx="7022592" cy="1750568"/>
          </a:xfrm>
        </p:spPr>
      </p:pic>
      <p:pic>
        <p:nvPicPr>
          <p:cNvPr id="6" name="Content Placeholder 5" descr="Screen shot 2011-11-17 at 8.18.44 AM.png"/>
          <p:cNvPicPr>
            <a:picLocks noGrp="1" noChangeAspect="1"/>
          </p:cNvPicPr>
          <p:nvPr>
            <p:ph sz="quarter" idx="14"/>
          </p:nvPr>
        </p:nvPicPr>
        <p:blipFill>
          <a:blip r:embed="rId3">
            <a:extLst>
              <a:ext uri="{28A0092B-C50C-407E-A947-70E740481C1C}">
                <a14:useLocalDpi xmlns:a14="http://schemas.microsoft.com/office/drawing/2010/main" val="0"/>
              </a:ext>
            </a:extLst>
          </a:blip>
          <a:srcRect t="-31460" b="-31460"/>
          <a:stretch>
            <a:fillRect/>
          </a:stretch>
        </p:blipFill>
        <p:spPr>
          <a:xfrm>
            <a:off x="1043490" y="4063999"/>
            <a:ext cx="7021518" cy="1742439"/>
          </a:xfrm>
        </p:spPr>
      </p:pic>
    </p:spTree>
    <p:extLst>
      <p:ext uri="{BB962C8B-B14F-4D97-AF65-F5344CB8AC3E}">
        <p14:creationId xmlns:p14="http://schemas.microsoft.com/office/powerpoint/2010/main" val="11609953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s-ES_tradnl" dirty="0" smtClean="0"/>
              <a:t>@</a:t>
            </a:r>
            <a:r>
              <a:rPr lang="es-ES_tradnl" dirty="0" err="1" smtClean="0"/>
              <a:t>Autowired</a:t>
            </a:r>
            <a:endParaRPr lang="es-ES_tradnl" dirty="0"/>
          </a:p>
        </p:txBody>
      </p:sp>
      <p:sp>
        <p:nvSpPr>
          <p:cNvPr id="6" name="Content Placeholder 5"/>
          <p:cNvSpPr>
            <a:spLocks noGrp="1"/>
          </p:cNvSpPr>
          <p:nvPr>
            <p:ph idx="1"/>
          </p:nvPr>
        </p:nvSpPr>
        <p:spPr/>
        <p:txBody>
          <a:bodyPr/>
          <a:lstStyle/>
          <a:p>
            <a:r>
              <a:rPr lang="es-ES_tradnl" dirty="0" smtClean="0"/>
              <a:t>Limitantes</a:t>
            </a:r>
          </a:p>
          <a:p>
            <a:pPr lvl="1"/>
            <a:r>
              <a:rPr lang="es-ES_tradnl" dirty="0" smtClean="0"/>
              <a:t>Debe de existir solo un </a:t>
            </a:r>
            <a:r>
              <a:rPr lang="es-ES_tradnl" dirty="0" err="1" smtClean="0"/>
              <a:t>bean</a:t>
            </a:r>
            <a:r>
              <a:rPr lang="es-ES_tradnl" dirty="0" smtClean="0"/>
              <a:t> que aplique para la asignación</a:t>
            </a:r>
          </a:p>
        </p:txBody>
      </p:sp>
    </p:spTree>
    <p:extLst>
      <p:ext uri="{BB962C8B-B14F-4D97-AF65-F5344CB8AC3E}">
        <p14:creationId xmlns:p14="http://schemas.microsoft.com/office/powerpoint/2010/main" val="99111933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a:t>
            </a:r>
            <a:r>
              <a:rPr lang="es-ES_tradnl" dirty="0" err="1" smtClean="0"/>
              <a:t>Autowired</a:t>
            </a:r>
            <a:endParaRPr lang="es-ES_tradnl" dirty="0"/>
          </a:p>
        </p:txBody>
      </p:sp>
      <p:sp>
        <p:nvSpPr>
          <p:cNvPr id="3" name="Content Placeholder 2"/>
          <p:cNvSpPr>
            <a:spLocks noGrp="1"/>
          </p:cNvSpPr>
          <p:nvPr>
            <p:ph sz="quarter" idx="13"/>
          </p:nvPr>
        </p:nvSpPr>
        <p:spPr>
          <a:xfrm>
            <a:off x="1042416" y="2313432"/>
            <a:ext cx="7022592" cy="1750568"/>
          </a:xfrm>
        </p:spPr>
        <p:txBody>
          <a:bodyPr>
            <a:normAutofit/>
          </a:bodyPr>
          <a:lstStyle/>
          <a:p>
            <a:r>
              <a:rPr lang="es-ES_tradnl" dirty="0"/>
              <a:t>Por defecto al poner la anotación @</a:t>
            </a:r>
            <a:r>
              <a:rPr lang="es-ES_tradnl" dirty="0" err="1"/>
              <a:t>Autowired</a:t>
            </a:r>
            <a:r>
              <a:rPr lang="es-ES_tradnl" dirty="0"/>
              <a:t> la propiedad será </a:t>
            </a:r>
            <a:r>
              <a:rPr lang="es-ES_tradnl" dirty="0" smtClean="0"/>
              <a:t>requerida</a:t>
            </a:r>
            <a:endParaRPr lang="es-ES_tradnl" dirty="0"/>
          </a:p>
        </p:txBody>
      </p:sp>
      <p:pic>
        <p:nvPicPr>
          <p:cNvPr id="6" name="Content Placeholder 5" descr="Screen shot 2011-11-17 at 8.24.18 AM.png"/>
          <p:cNvPicPr>
            <a:picLocks noGrp="1" noChangeAspect="1"/>
          </p:cNvPicPr>
          <p:nvPr>
            <p:ph sz="quarter" idx="14"/>
          </p:nvPr>
        </p:nvPicPr>
        <p:blipFill>
          <a:blip r:embed="rId2">
            <a:extLst>
              <a:ext uri="{28A0092B-C50C-407E-A947-70E740481C1C}">
                <a14:useLocalDpi xmlns:a14="http://schemas.microsoft.com/office/drawing/2010/main" val="0"/>
              </a:ext>
            </a:extLst>
          </a:blip>
          <a:srcRect t="-41804" b="-41804"/>
          <a:stretch>
            <a:fillRect/>
          </a:stretch>
        </p:blipFill>
        <p:spPr>
          <a:xfrm>
            <a:off x="1379017" y="3540125"/>
            <a:ext cx="6447358" cy="1599712"/>
          </a:xfrm>
        </p:spPr>
      </p:pic>
    </p:spTree>
    <p:extLst>
      <p:ext uri="{BB962C8B-B14F-4D97-AF65-F5344CB8AC3E}">
        <p14:creationId xmlns:p14="http://schemas.microsoft.com/office/powerpoint/2010/main" val="304760857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s-ES_tradnl" dirty="0" smtClean="0"/>
              <a:t>@</a:t>
            </a:r>
            <a:r>
              <a:rPr lang="es-ES_tradnl" dirty="0" err="1" smtClean="0"/>
              <a:t>Autowired</a:t>
            </a:r>
            <a:endParaRPr lang="es-ES_tradnl" dirty="0"/>
          </a:p>
        </p:txBody>
      </p:sp>
      <p:sp>
        <p:nvSpPr>
          <p:cNvPr id="6" name="Content Placeholder 5"/>
          <p:cNvSpPr>
            <a:spLocks noGrp="1"/>
          </p:cNvSpPr>
          <p:nvPr>
            <p:ph idx="1"/>
          </p:nvPr>
        </p:nvSpPr>
        <p:spPr/>
        <p:txBody>
          <a:bodyPr>
            <a:normAutofit fontScale="92500"/>
          </a:bodyPr>
          <a:lstStyle/>
          <a:p>
            <a:r>
              <a:rPr lang="es-ES_tradnl" dirty="0" smtClean="0"/>
              <a:t>Nótese que el atributo </a:t>
            </a:r>
            <a:r>
              <a:rPr lang="es-ES_tradnl" i="1" dirty="0" err="1" smtClean="0"/>
              <a:t>required</a:t>
            </a:r>
            <a:r>
              <a:rPr lang="es-ES_tradnl" dirty="0" smtClean="0"/>
              <a:t> puede ser usado donde quiera que utilices la anotación @</a:t>
            </a:r>
            <a:r>
              <a:rPr lang="es-ES_tradnl" dirty="0" err="1" smtClean="0"/>
              <a:t>Autowired</a:t>
            </a:r>
            <a:r>
              <a:rPr lang="es-ES_tradnl" dirty="0" smtClean="0"/>
              <a:t>. Pero cuando es usado en los constructores, solo un constructor puede ser utilizado con la anotación @</a:t>
            </a:r>
            <a:r>
              <a:rPr lang="es-ES_tradnl" dirty="0" err="1" smtClean="0"/>
              <a:t>Autowired</a:t>
            </a:r>
            <a:r>
              <a:rPr lang="es-ES_tradnl" dirty="0" smtClean="0"/>
              <a:t> y el atributo </a:t>
            </a:r>
            <a:r>
              <a:rPr lang="es-ES_tradnl" i="1" dirty="0" err="1" smtClean="0"/>
              <a:t>required</a:t>
            </a:r>
            <a:r>
              <a:rPr lang="es-ES_tradnl" dirty="0" smtClean="0"/>
              <a:t> igual a </a:t>
            </a:r>
            <a:r>
              <a:rPr lang="es-ES_tradnl" i="1" dirty="0" smtClean="0"/>
              <a:t>true</a:t>
            </a:r>
            <a:r>
              <a:rPr lang="es-ES_tradnl" dirty="0" smtClean="0"/>
              <a:t>. </a:t>
            </a:r>
          </a:p>
          <a:p>
            <a:r>
              <a:rPr lang="es-ES_tradnl" dirty="0" smtClean="0"/>
              <a:t>Cuando múltiples constructores son anotados con @</a:t>
            </a:r>
            <a:r>
              <a:rPr lang="es-ES_tradnl" dirty="0" err="1" smtClean="0"/>
              <a:t>Autowired</a:t>
            </a:r>
            <a:r>
              <a:rPr lang="es-ES_tradnl" dirty="0" smtClean="0"/>
              <a:t>, Spring elegirá al constructor que tenga el mayor número de argumentos.</a:t>
            </a:r>
            <a:endParaRPr lang="es-ES_tradnl" dirty="0"/>
          </a:p>
        </p:txBody>
      </p:sp>
    </p:spTree>
    <p:extLst>
      <p:ext uri="{BB962C8B-B14F-4D97-AF65-F5344CB8AC3E}">
        <p14:creationId xmlns:p14="http://schemas.microsoft.com/office/powerpoint/2010/main" val="426834730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Seleccionar</a:t>
            </a:r>
            <a:endParaRPr lang="es-ES_tradnl" dirty="0"/>
          </a:p>
        </p:txBody>
      </p:sp>
      <p:sp>
        <p:nvSpPr>
          <p:cNvPr id="3" name="Content Placeholder 2"/>
          <p:cNvSpPr>
            <a:spLocks noGrp="1"/>
          </p:cNvSpPr>
          <p:nvPr>
            <p:ph sz="quarter" idx="13"/>
          </p:nvPr>
        </p:nvSpPr>
        <p:spPr>
          <a:xfrm>
            <a:off x="1042416" y="2313432"/>
            <a:ext cx="7025818" cy="1750568"/>
          </a:xfrm>
        </p:spPr>
        <p:txBody>
          <a:bodyPr>
            <a:normAutofit lnSpcReduction="10000"/>
          </a:bodyPr>
          <a:lstStyle/>
          <a:p>
            <a:r>
              <a:rPr lang="es-ES_tradnl" dirty="0" smtClean="0"/>
              <a:t>Puede darse el caso de que tengamos varios </a:t>
            </a:r>
            <a:r>
              <a:rPr lang="es-ES_tradnl" dirty="0" err="1" smtClean="0"/>
              <a:t>beans</a:t>
            </a:r>
            <a:r>
              <a:rPr lang="es-ES_tradnl" dirty="0" smtClean="0"/>
              <a:t> que cumplan con los requisitos para un @</a:t>
            </a:r>
            <a:r>
              <a:rPr lang="es-ES_tradnl" dirty="0" err="1" smtClean="0"/>
              <a:t>Autowired</a:t>
            </a:r>
            <a:r>
              <a:rPr lang="es-ES_tradnl" dirty="0" smtClean="0"/>
              <a:t>. En este caso Spring lanzará la excepción </a:t>
            </a:r>
            <a:r>
              <a:rPr lang="es-ES_tradnl" dirty="0" err="1" smtClean="0"/>
              <a:t>NoSuchBeanDefinitionException</a:t>
            </a:r>
            <a:endParaRPr lang="es-ES_tradnl" dirty="0" smtClean="0"/>
          </a:p>
        </p:txBody>
      </p:sp>
      <p:pic>
        <p:nvPicPr>
          <p:cNvPr id="5" name="Content Placeholder 4" descr="Screen shot 2011-11-17 at 8.34.43 AM.png"/>
          <p:cNvPicPr>
            <a:picLocks noGrp="1" noChangeAspect="1"/>
          </p:cNvPicPr>
          <p:nvPr>
            <p:ph sz="quarter" idx="14"/>
          </p:nvPr>
        </p:nvPicPr>
        <p:blipFill>
          <a:blip r:embed="rId2">
            <a:extLst>
              <a:ext uri="{28A0092B-C50C-407E-A947-70E740481C1C}">
                <a14:useLocalDpi xmlns:a14="http://schemas.microsoft.com/office/drawing/2010/main" val="0"/>
              </a:ext>
            </a:extLst>
          </a:blip>
          <a:srcRect t="-5046" b="-5046"/>
          <a:stretch>
            <a:fillRect/>
          </a:stretch>
        </p:blipFill>
        <p:spPr>
          <a:xfrm>
            <a:off x="1042988" y="4064000"/>
            <a:ext cx="7021512" cy="1743075"/>
          </a:xfrm>
        </p:spPr>
      </p:pic>
    </p:spTree>
    <p:extLst>
      <p:ext uri="{BB962C8B-B14F-4D97-AF65-F5344CB8AC3E}">
        <p14:creationId xmlns:p14="http://schemas.microsoft.com/office/powerpoint/2010/main" val="2031614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Seleccionar</a:t>
            </a:r>
            <a:endParaRPr lang="es-ES_tradnl" dirty="0"/>
          </a:p>
        </p:txBody>
      </p:sp>
      <p:pic>
        <p:nvPicPr>
          <p:cNvPr id="5" name="Content Placeholder 4" descr="Screen shot 2011-11-17 at 8.35.26 AM.png"/>
          <p:cNvPicPr>
            <a:picLocks noGrp="1" noChangeAspect="1"/>
          </p:cNvPicPr>
          <p:nvPr>
            <p:ph sz="quarter" idx="13"/>
          </p:nvPr>
        </p:nvPicPr>
        <p:blipFill>
          <a:blip r:embed="rId2">
            <a:extLst>
              <a:ext uri="{28A0092B-C50C-407E-A947-70E740481C1C}">
                <a14:useLocalDpi xmlns:a14="http://schemas.microsoft.com/office/drawing/2010/main" val="0"/>
              </a:ext>
            </a:extLst>
          </a:blip>
          <a:srcRect t="-44212" b="-44212"/>
          <a:stretch>
            <a:fillRect/>
          </a:stretch>
        </p:blipFill>
        <p:spPr>
          <a:xfrm>
            <a:off x="1042416" y="2313432"/>
            <a:ext cx="7022592" cy="1750568"/>
          </a:xfrm>
        </p:spPr>
      </p:pic>
      <p:pic>
        <p:nvPicPr>
          <p:cNvPr id="6" name="Content Placeholder 5" descr="Screen shot 2011-11-17 at 8.36.27 AM.png"/>
          <p:cNvPicPr>
            <a:picLocks noGrp="1" noChangeAspect="1"/>
          </p:cNvPicPr>
          <p:nvPr>
            <p:ph sz="quarter" idx="14"/>
          </p:nvPr>
        </p:nvPicPr>
        <p:blipFill>
          <a:blip r:embed="rId3">
            <a:extLst>
              <a:ext uri="{28A0092B-C50C-407E-A947-70E740481C1C}">
                <a14:useLocalDpi xmlns:a14="http://schemas.microsoft.com/office/drawing/2010/main" val="0"/>
              </a:ext>
            </a:extLst>
          </a:blip>
          <a:srcRect t="-11751" b="-11751"/>
          <a:stretch>
            <a:fillRect/>
          </a:stretch>
        </p:blipFill>
        <p:spPr>
          <a:xfrm>
            <a:off x="1043490" y="4063999"/>
            <a:ext cx="7021518" cy="1742439"/>
          </a:xfrm>
        </p:spPr>
      </p:pic>
    </p:spTree>
    <p:extLst>
      <p:ext uri="{BB962C8B-B14F-4D97-AF65-F5344CB8AC3E}">
        <p14:creationId xmlns:p14="http://schemas.microsoft.com/office/powerpoint/2010/main" val="10089595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Desacoplamiento (DI)</a:t>
            </a:r>
            <a:endParaRPr lang="es-ES_tradnl" dirty="0"/>
          </a:p>
        </p:txBody>
      </p:sp>
      <p:sp>
        <p:nvSpPr>
          <p:cNvPr id="3" name="Content Placeholder 2"/>
          <p:cNvSpPr>
            <a:spLocks noGrp="1"/>
          </p:cNvSpPr>
          <p:nvPr>
            <p:ph idx="1"/>
          </p:nvPr>
        </p:nvSpPr>
        <p:spPr/>
        <p:txBody>
          <a:bodyPr>
            <a:normAutofit fontScale="77500" lnSpcReduction="20000"/>
          </a:bodyPr>
          <a:lstStyle/>
          <a:p>
            <a:pPr marL="68580" indent="0">
              <a:buNone/>
            </a:pPr>
            <a:r>
              <a:rPr lang="es-ES_tradnl" dirty="0" err="1" smtClean="0"/>
              <a:t>package</a:t>
            </a:r>
            <a:r>
              <a:rPr lang="es-ES_tradnl" dirty="0" smtClean="0"/>
              <a:t> </a:t>
            </a:r>
            <a:r>
              <a:rPr lang="es-ES_tradnl" dirty="0" err="1" smtClean="0"/>
              <a:t>knights</a:t>
            </a:r>
            <a:r>
              <a:rPr lang="es-ES_tradnl" dirty="0"/>
              <a:t>;</a:t>
            </a:r>
          </a:p>
          <a:p>
            <a:pPr marL="68580" indent="0">
              <a:buNone/>
            </a:pPr>
            <a:r>
              <a:rPr lang="es-ES_tradnl" dirty="0" err="1"/>
              <a:t>public</a:t>
            </a:r>
            <a:r>
              <a:rPr lang="es-ES_tradnl" dirty="0"/>
              <a:t> </a:t>
            </a:r>
            <a:r>
              <a:rPr lang="es-ES_tradnl" dirty="0" err="1"/>
              <a:t>class</a:t>
            </a:r>
            <a:r>
              <a:rPr lang="es-ES_tradnl" dirty="0"/>
              <a:t> </a:t>
            </a:r>
            <a:r>
              <a:rPr lang="es-ES_tradnl" dirty="0" err="1"/>
              <a:t>BraveKnight</a:t>
            </a:r>
            <a:r>
              <a:rPr lang="es-ES_tradnl" dirty="0"/>
              <a:t> </a:t>
            </a:r>
            <a:r>
              <a:rPr lang="es-ES_tradnl" dirty="0" err="1"/>
              <a:t>implements</a:t>
            </a:r>
            <a:r>
              <a:rPr lang="es-ES_tradnl" dirty="0"/>
              <a:t> </a:t>
            </a:r>
            <a:r>
              <a:rPr lang="es-ES_tradnl" dirty="0" err="1"/>
              <a:t>Knight</a:t>
            </a:r>
            <a:r>
              <a:rPr lang="es-ES_tradnl" dirty="0"/>
              <a:t> { </a:t>
            </a:r>
            <a:endParaRPr lang="es-ES_tradnl" dirty="0" smtClean="0"/>
          </a:p>
          <a:p>
            <a:pPr marL="68580" indent="0">
              <a:buNone/>
            </a:pPr>
            <a:r>
              <a:rPr lang="es-ES_tradnl" dirty="0" smtClean="0"/>
              <a:t>  </a:t>
            </a:r>
            <a:r>
              <a:rPr lang="es-ES_tradnl" dirty="0" err="1" smtClean="0"/>
              <a:t>private</a:t>
            </a:r>
            <a:r>
              <a:rPr lang="es-ES_tradnl" dirty="0" smtClean="0"/>
              <a:t> </a:t>
            </a:r>
            <a:r>
              <a:rPr lang="es-ES_tradnl" dirty="0" err="1"/>
              <a:t>Quest</a:t>
            </a:r>
            <a:r>
              <a:rPr lang="es-ES_tradnl" dirty="0"/>
              <a:t> </a:t>
            </a:r>
            <a:r>
              <a:rPr lang="es-ES_tradnl" dirty="0" err="1"/>
              <a:t>quest</a:t>
            </a:r>
            <a:r>
              <a:rPr lang="es-ES_tradnl" dirty="0" smtClean="0"/>
              <a:t>;</a:t>
            </a:r>
          </a:p>
          <a:p>
            <a:pPr marL="68580" indent="0">
              <a:buNone/>
            </a:pPr>
            <a:r>
              <a:rPr lang="es-ES_tradnl" dirty="0" smtClean="0"/>
              <a:t>  </a:t>
            </a:r>
            <a:r>
              <a:rPr lang="es-ES_tradnl" dirty="0" err="1" smtClean="0"/>
              <a:t>public</a:t>
            </a:r>
            <a:r>
              <a:rPr lang="es-ES_tradnl" dirty="0" smtClean="0"/>
              <a:t> </a:t>
            </a:r>
            <a:r>
              <a:rPr lang="es-ES_tradnl" dirty="0" err="1"/>
              <a:t>BraveKnight</a:t>
            </a:r>
            <a:r>
              <a:rPr lang="es-ES_tradnl" dirty="0"/>
              <a:t>(</a:t>
            </a:r>
            <a:r>
              <a:rPr lang="es-ES_tradnl" dirty="0" err="1"/>
              <a:t>Quest</a:t>
            </a:r>
            <a:r>
              <a:rPr lang="es-ES_tradnl" dirty="0"/>
              <a:t> </a:t>
            </a:r>
            <a:r>
              <a:rPr lang="es-ES_tradnl" dirty="0" err="1"/>
              <a:t>quest</a:t>
            </a:r>
            <a:r>
              <a:rPr lang="es-ES_tradnl" dirty="0"/>
              <a:t>) { </a:t>
            </a:r>
          </a:p>
          <a:p>
            <a:pPr marL="68580" indent="0">
              <a:buNone/>
            </a:pPr>
            <a:r>
              <a:rPr lang="es-ES_tradnl" dirty="0" smtClean="0"/>
              <a:t>    </a:t>
            </a:r>
            <a:r>
              <a:rPr lang="es-ES_tradnl" dirty="0" err="1" smtClean="0"/>
              <a:t>this.quest</a:t>
            </a:r>
            <a:r>
              <a:rPr lang="es-ES_tradnl" dirty="0" smtClean="0"/>
              <a:t> </a:t>
            </a:r>
            <a:r>
              <a:rPr lang="es-ES_tradnl" dirty="0"/>
              <a:t>= </a:t>
            </a:r>
            <a:r>
              <a:rPr lang="es-ES_tradnl" dirty="0" err="1"/>
              <a:t>quest</a:t>
            </a:r>
            <a:r>
              <a:rPr lang="es-ES_tradnl" dirty="0"/>
              <a:t>;</a:t>
            </a:r>
          </a:p>
          <a:p>
            <a:pPr marL="68580" indent="0">
              <a:buNone/>
            </a:pPr>
            <a:r>
              <a:rPr lang="es-ES_tradnl" dirty="0" smtClean="0"/>
              <a:t>  }</a:t>
            </a:r>
            <a:endParaRPr lang="es-ES_tradnl" dirty="0"/>
          </a:p>
          <a:p>
            <a:pPr marL="68580" indent="0">
              <a:buNone/>
            </a:pPr>
            <a:endParaRPr lang="es-ES_tradnl" dirty="0"/>
          </a:p>
          <a:p>
            <a:pPr marL="68580" indent="0">
              <a:buNone/>
            </a:pPr>
            <a:r>
              <a:rPr lang="es-ES_tradnl" dirty="0" smtClean="0"/>
              <a:t>  </a:t>
            </a:r>
            <a:r>
              <a:rPr lang="es-ES_tradnl" dirty="0" err="1" smtClean="0"/>
              <a:t>public</a:t>
            </a:r>
            <a:r>
              <a:rPr lang="es-ES_tradnl" dirty="0" smtClean="0"/>
              <a:t> </a:t>
            </a:r>
            <a:r>
              <a:rPr lang="es-ES_tradnl" dirty="0" err="1"/>
              <a:t>void</a:t>
            </a:r>
            <a:r>
              <a:rPr lang="es-ES_tradnl" dirty="0"/>
              <a:t> </a:t>
            </a:r>
            <a:r>
              <a:rPr lang="es-ES_tradnl" dirty="0" err="1"/>
              <a:t>embarkOnQuest</a:t>
            </a:r>
            <a:r>
              <a:rPr lang="es-ES_tradnl" dirty="0"/>
              <a:t>() </a:t>
            </a:r>
            <a:r>
              <a:rPr lang="es-ES_tradnl" dirty="0" err="1" smtClean="0"/>
              <a:t>throws</a:t>
            </a:r>
            <a:r>
              <a:rPr lang="es-ES_tradnl" dirty="0" smtClean="0"/>
              <a:t> </a:t>
            </a:r>
            <a:r>
              <a:rPr lang="es-ES_tradnl" dirty="0" err="1" smtClean="0"/>
              <a:t>QuestException</a:t>
            </a:r>
            <a:r>
              <a:rPr lang="es-ES_tradnl" dirty="0" smtClean="0"/>
              <a:t> </a:t>
            </a:r>
            <a:r>
              <a:rPr lang="es-ES_tradnl" dirty="0"/>
              <a:t>{ </a:t>
            </a:r>
            <a:endParaRPr lang="es-ES_tradnl" dirty="0" smtClean="0"/>
          </a:p>
          <a:p>
            <a:pPr marL="68580" indent="0">
              <a:buNone/>
            </a:pPr>
            <a:r>
              <a:rPr lang="es-ES_tradnl" dirty="0" smtClean="0"/>
              <a:t>    </a:t>
            </a:r>
            <a:r>
              <a:rPr lang="es-ES_tradnl" dirty="0" err="1" smtClean="0"/>
              <a:t>quest.embark</a:t>
            </a:r>
            <a:r>
              <a:rPr lang="es-ES_tradnl" dirty="0"/>
              <a:t>();</a:t>
            </a:r>
          </a:p>
          <a:p>
            <a:pPr marL="68580" indent="0">
              <a:buNone/>
            </a:pPr>
            <a:r>
              <a:rPr lang="es-ES_tradnl" dirty="0" smtClean="0"/>
              <a:t>  }</a:t>
            </a:r>
            <a:endParaRPr lang="es-ES_tradnl" dirty="0"/>
          </a:p>
          <a:p>
            <a:pPr marL="68580" indent="0">
              <a:buNone/>
            </a:pPr>
            <a:r>
              <a:rPr lang="es-ES_tradnl" dirty="0" smtClean="0"/>
              <a:t>}</a:t>
            </a:r>
            <a:endParaRPr lang="es-ES_tradnl" dirty="0"/>
          </a:p>
        </p:txBody>
      </p:sp>
    </p:spTree>
    <p:extLst>
      <p:ext uri="{BB962C8B-B14F-4D97-AF65-F5344CB8AC3E}">
        <p14:creationId xmlns:p14="http://schemas.microsoft.com/office/powerpoint/2010/main" val="2087092943"/>
      </p:ext>
    </p:extLst>
  </p:cSld>
  <p:clrMapOvr>
    <a:masterClrMapping/>
  </p:clrMapOvr>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s-ES_tradnl" dirty="0" smtClean="0"/>
              <a:t>@</a:t>
            </a:r>
            <a:r>
              <a:rPr lang="es-ES_tradnl" dirty="0" err="1" smtClean="0"/>
              <a:t>Inject</a:t>
            </a:r>
            <a:endParaRPr lang="es-ES_tradnl" dirty="0"/>
          </a:p>
        </p:txBody>
      </p:sp>
      <p:sp>
        <p:nvSpPr>
          <p:cNvPr id="6" name="Content Placeholder 5"/>
          <p:cNvSpPr>
            <a:spLocks noGrp="1"/>
          </p:cNvSpPr>
          <p:nvPr>
            <p:ph sz="quarter" idx="13"/>
          </p:nvPr>
        </p:nvSpPr>
        <p:spPr>
          <a:xfrm>
            <a:off x="1042416" y="2313432"/>
            <a:ext cx="7022592" cy="1750568"/>
          </a:xfrm>
        </p:spPr>
        <p:txBody>
          <a:bodyPr>
            <a:normAutofit fontScale="92500" lnSpcReduction="10000"/>
          </a:bodyPr>
          <a:lstStyle/>
          <a:p>
            <a:r>
              <a:rPr lang="es-ES_tradnl" dirty="0" smtClean="0"/>
              <a:t>En un esfuerzo para unificar el modelo de programación entre las distintas infraestructuras de dependencias, la JCP publicó la especificación de Inyección de Dependencias para Java (JSR-330)</a:t>
            </a:r>
            <a:endParaRPr lang="es-ES_tradnl" dirty="0"/>
          </a:p>
        </p:txBody>
      </p:sp>
      <p:pic>
        <p:nvPicPr>
          <p:cNvPr id="8" name="Content Placeholder 7" descr="Screen shot 2011-11-17 at 8.40.53 AM.png"/>
          <p:cNvPicPr>
            <a:picLocks noGrp="1" noChangeAspect="1"/>
          </p:cNvPicPr>
          <p:nvPr>
            <p:ph sz="quarter" idx="14"/>
          </p:nvPr>
        </p:nvPicPr>
        <p:blipFill>
          <a:blip r:embed="rId2">
            <a:extLst>
              <a:ext uri="{28A0092B-C50C-407E-A947-70E740481C1C}">
                <a14:useLocalDpi xmlns:a14="http://schemas.microsoft.com/office/drawing/2010/main" val="0"/>
              </a:ext>
            </a:extLst>
          </a:blip>
          <a:srcRect t="-32232" b="-32232"/>
          <a:stretch>
            <a:fillRect/>
          </a:stretch>
        </p:blipFill>
        <p:spPr>
          <a:xfrm>
            <a:off x="1042988" y="4064000"/>
            <a:ext cx="7021512" cy="1743075"/>
          </a:xfrm>
        </p:spPr>
      </p:pic>
    </p:spTree>
    <p:extLst>
      <p:ext uri="{BB962C8B-B14F-4D97-AF65-F5344CB8AC3E}">
        <p14:creationId xmlns:p14="http://schemas.microsoft.com/office/powerpoint/2010/main" val="201883270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a:t>
            </a:r>
            <a:r>
              <a:rPr lang="es-ES_tradnl" dirty="0" err="1" smtClean="0"/>
              <a:t>Inject</a:t>
            </a:r>
            <a:endParaRPr lang="es-ES_tradnl" dirty="0"/>
          </a:p>
        </p:txBody>
      </p:sp>
      <p:sp>
        <p:nvSpPr>
          <p:cNvPr id="5" name="Content Placeholder 4"/>
          <p:cNvSpPr>
            <a:spLocks noGrp="1"/>
          </p:cNvSpPr>
          <p:nvPr>
            <p:ph idx="1"/>
          </p:nvPr>
        </p:nvSpPr>
        <p:spPr/>
        <p:txBody>
          <a:bodyPr/>
          <a:lstStyle/>
          <a:p>
            <a:r>
              <a:rPr lang="es-ES_tradnl" dirty="0" smtClean="0"/>
              <a:t>Puede ser usado para inyectar propiedades, métodos y constructores</a:t>
            </a:r>
          </a:p>
          <a:p>
            <a:r>
              <a:rPr lang="es-ES_tradnl" dirty="0" smtClean="0"/>
              <a:t>No tiene el atributo </a:t>
            </a:r>
            <a:r>
              <a:rPr lang="es-ES_tradnl" i="1" dirty="0" err="1" smtClean="0"/>
              <a:t>required</a:t>
            </a:r>
            <a:endParaRPr lang="es-ES_tradnl" i="1" dirty="0" smtClean="0"/>
          </a:p>
          <a:p>
            <a:r>
              <a:rPr lang="es-ES_tradnl" dirty="0" smtClean="0"/>
              <a:t>Por lo que si no viene un atributo lanzará una excepción</a:t>
            </a:r>
            <a:endParaRPr lang="es-ES_tradnl" dirty="0"/>
          </a:p>
        </p:txBody>
      </p:sp>
    </p:spTree>
    <p:extLst>
      <p:ext uri="{BB962C8B-B14F-4D97-AF65-F5344CB8AC3E}">
        <p14:creationId xmlns:p14="http://schemas.microsoft.com/office/powerpoint/2010/main" val="426241583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a:t>
            </a:r>
            <a:r>
              <a:rPr lang="es-ES_tradnl" dirty="0" err="1" smtClean="0"/>
              <a:t>Inject</a:t>
            </a:r>
            <a:endParaRPr lang="es-ES_tradnl" dirty="0"/>
          </a:p>
        </p:txBody>
      </p:sp>
      <p:sp>
        <p:nvSpPr>
          <p:cNvPr id="3" name="Content Placeholder 2"/>
          <p:cNvSpPr>
            <a:spLocks noGrp="1"/>
          </p:cNvSpPr>
          <p:nvPr>
            <p:ph sz="quarter" idx="13"/>
          </p:nvPr>
        </p:nvSpPr>
        <p:spPr>
          <a:xfrm>
            <a:off x="1042416" y="2313432"/>
            <a:ext cx="7022592" cy="1750568"/>
          </a:xfrm>
        </p:spPr>
        <p:txBody>
          <a:bodyPr>
            <a:normAutofit/>
          </a:bodyPr>
          <a:lstStyle/>
          <a:p>
            <a:r>
              <a:rPr lang="es-ES_tradnl" dirty="0" smtClean="0"/>
              <a:t>Para seleccionar un objeto con esta anotación hay que usar la anotación @</a:t>
            </a:r>
            <a:r>
              <a:rPr lang="es-ES_tradnl" dirty="0" err="1" smtClean="0"/>
              <a:t>Named</a:t>
            </a:r>
            <a:endParaRPr lang="es-ES_tradnl" dirty="0"/>
          </a:p>
        </p:txBody>
      </p:sp>
      <p:pic>
        <p:nvPicPr>
          <p:cNvPr id="5" name="Content Placeholder 4" descr="Screen shot 2011-11-17 at 9.55.47 AM.png"/>
          <p:cNvPicPr>
            <a:picLocks noGrp="1" noChangeAspect="1"/>
          </p:cNvPicPr>
          <p:nvPr>
            <p:ph sz="quarter" idx="14"/>
          </p:nvPr>
        </p:nvPicPr>
        <p:blipFill>
          <a:blip r:embed="rId2">
            <a:extLst>
              <a:ext uri="{28A0092B-C50C-407E-A947-70E740481C1C}">
                <a14:useLocalDpi xmlns:a14="http://schemas.microsoft.com/office/drawing/2010/main" val="0"/>
              </a:ext>
            </a:extLst>
          </a:blip>
          <a:srcRect t="-9667" b="-9667"/>
          <a:stretch>
            <a:fillRect/>
          </a:stretch>
        </p:blipFill>
        <p:spPr>
          <a:xfrm>
            <a:off x="1042416" y="4063999"/>
            <a:ext cx="7022592" cy="1742439"/>
          </a:xfrm>
        </p:spPr>
      </p:pic>
    </p:spTree>
    <p:extLst>
      <p:ext uri="{BB962C8B-B14F-4D97-AF65-F5344CB8AC3E}">
        <p14:creationId xmlns:p14="http://schemas.microsoft.com/office/powerpoint/2010/main" val="62975148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a:t>
            </a:r>
            <a:r>
              <a:rPr lang="es-ES_tradnl" dirty="0" err="1" smtClean="0"/>
              <a:t>Value</a:t>
            </a:r>
            <a:endParaRPr lang="es-ES_tradnl" dirty="0"/>
          </a:p>
        </p:txBody>
      </p:sp>
      <p:pic>
        <p:nvPicPr>
          <p:cNvPr id="5" name="Content Placeholder 4" descr="Screen shot 2011-11-17 at 9.59.04 AM.png"/>
          <p:cNvPicPr>
            <a:picLocks noGrp="1" noChangeAspect="1"/>
          </p:cNvPicPr>
          <p:nvPr>
            <p:ph sz="quarter" idx="13"/>
          </p:nvPr>
        </p:nvPicPr>
        <p:blipFill>
          <a:blip r:embed="rId2">
            <a:extLst>
              <a:ext uri="{28A0092B-C50C-407E-A947-70E740481C1C}">
                <a14:useLocalDpi xmlns:a14="http://schemas.microsoft.com/office/drawing/2010/main" val="0"/>
              </a:ext>
            </a:extLst>
          </a:blip>
          <a:srcRect t="-46470" b="-46470"/>
          <a:stretch>
            <a:fillRect/>
          </a:stretch>
        </p:blipFill>
        <p:spPr>
          <a:xfrm>
            <a:off x="1042416" y="2313432"/>
            <a:ext cx="7022592" cy="1750568"/>
          </a:xfrm>
        </p:spPr>
      </p:pic>
      <p:pic>
        <p:nvPicPr>
          <p:cNvPr id="6" name="Content Placeholder 5" descr="Screen shot 2011-11-17 at 9.59.21 AM.png"/>
          <p:cNvPicPr>
            <a:picLocks noGrp="1" noChangeAspect="1"/>
          </p:cNvPicPr>
          <p:nvPr>
            <p:ph sz="quarter" idx="14"/>
          </p:nvPr>
        </p:nvPicPr>
        <p:blipFill>
          <a:blip r:embed="rId3">
            <a:extLst>
              <a:ext uri="{28A0092B-C50C-407E-A947-70E740481C1C}">
                <a14:useLocalDpi xmlns:a14="http://schemas.microsoft.com/office/drawing/2010/main" val="0"/>
              </a:ext>
            </a:extLst>
          </a:blip>
          <a:srcRect t="-84605" b="-84605"/>
          <a:stretch>
            <a:fillRect/>
          </a:stretch>
        </p:blipFill>
        <p:spPr>
          <a:xfrm>
            <a:off x="1042416" y="4063999"/>
            <a:ext cx="7022592" cy="1742439"/>
          </a:xfrm>
        </p:spPr>
      </p:pic>
    </p:spTree>
    <p:extLst>
      <p:ext uri="{BB962C8B-B14F-4D97-AF65-F5344CB8AC3E}">
        <p14:creationId xmlns:p14="http://schemas.microsoft.com/office/powerpoint/2010/main" val="223180214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s-ES_tradnl" dirty="0" smtClean="0"/>
              <a:t>Descubrimiento automático</a:t>
            </a:r>
            <a:endParaRPr lang="es-ES_tradnl" dirty="0"/>
          </a:p>
        </p:txBody>
      </p:sp>
      <p:sp>
        <p:nvSpPr>
          <p:cNvPr id="5" name="Content Placeholder 4"/>
          <p:cNvSpPr>
            <a:spLocks noGrp="1"/>
          </p:cNvSpPr>
          <p:nvPr>
            <p:ph idx="1"/>
          </p:nvPr>
        </p:nvSpPr>
        <p:spPr/>
        <p:txBody>
          <a:bodyPr/>
          <a:lstStyle/>
          <a:p>
            <a:r>
              <a:rPr lang="es-ES_tradnl" dirty="0" smtClean="0"/>
              <a:t>Cuando agregamos &lt;</a:t>
            </a:r>
            <a:r>
              <a:rPr lang="es-ES_tradnl" dirty="0" err="1" smtClean="0"/>
              <a:t>context:annotation-config</a:t>
            </a:r>
            <a:r>
              <a:rPr lang="es-ES_tradnl" dirty="0" smtClean="0"/>
              <a:t>&gt; a la configuración, le informamos a Spring que lea ciertas anotaciones de nuestras clases para configurarlos </a:t>
            </a:r>
            <a:r>
              <a:rPr lang="es-ES_tradnl" dirty="0" err="1" smtClean="0"/>
              <a:t>beans</a:t>
            </a:r>
            <a:r>
              <a:rPr lang="es-ES_tradnl" dirty="0" smtClean="0"/>
              <a:t>, pero aún es necesario declarar los </a:t>
            </a:r>
            <a:r>
              <a:rPr lang="es-ES_tradnl" dirty="0" err="1" smtClean="0"/>
              <a:t>beans</a:t>
            </a:r>
            <a:r>
              <a:rPr lang="es-ES_tradnl" dirty="0" smtClean="0"/>
              <a:t> dentro del XML.</a:t>
            </a:r>
            <a:endParaRPr lang="es-ES_tradnl" dirty="0"/>
          </a:p>
        </p:txBody>
      </p:sp>
    </p:spTree>
    <p:extLst>
      <p:ext uri="{BB962C8B-B14F-4D97-AF65-F5344CB8AC3E}">
        <p14:creationId xmlns:p14="http://schemas.microsoft.com/office/powerpoint/2010/main" val="82429870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s-ES_tradnl" dirty="0" smtClean="0"/>
              <a:t>Descubrimiento automático</a:t>
            </a:r>
            <a:endParaRPr lang="es-ES_tradnl" dirty="0"/>
          </a:p>
        </p:txBody>
      </p:sp>
      <p:pic>
        <p:nvPicPr>
          <p:cNvPr id="4" name="Content Placeholder 3" descr="Screen shot 2011-11-17 at 10.03.46 AM.png"/>
          <p:cNvPicPr>
            <a:picLocks noGrp="1" noChangeAspect="1"/>
          </p:cNvPicPr>
          <p:nvPr>
            <p:ph sz="quarter" idx="13"/>
          </p:nvPr>
        </p:nvPicPr>
        <p:blipFill>
          <a:blip r:embed="rId2">
            <a:extLst>
              <a:ext uri="{28A0092B-C50C-407E-A947-70E740481C1C}">
                <a14:useLocalDpi xmlns:a14="http://schemas.microsoft.com/office/drawing/2010/main" val="0"/>
              </a:ext>
            </a:extLst>
          </a:blip>
          <a:srcRect t="-52203" b="-52203"/>
          <a:stretch>
            <a:fillRect/>
          </a:stretch>
        </p:blipFill>
        <p:spPr>
          <a:xfrm>
            <a:off x="1042416" y="2313432"/>
            <a:ext cx="7022592" cy="1750568"/>
          </a:xfrm>
        </p:spPr>
      </p:pic>
      <p:sp>
        <p:nvSpPr>
          <p:cNvPr id="5" name="Content Placeholder 4"/>
          <p:cNvSpPr>
            <a:spLocks noGrp="1"/>
          </p:cNvSpPr>
          <p:nvPr>
            <p:ph sz="quarter" idx="14"/>
          </p:nvPr>
        </p:nvSpPr>
        <p:spPr>
          <a:xfrm>
            <a:off x="1042416" y="4063999"/>
            <a:ext cx="7022592" cy="1742439"/>
          </a:xfrm>
        </p:spPr>
        <p:txBody>
          <a:bodyPr/>
          <a:lstStyle/>
          <a:p>
            <a:r>
              <a:rPr lang="es-ES_tradnl" dirty="0" smtClean="0"/>
              <a:t>Esta instrucción hace todo lo que la configuración anterior hace pero además da de alta los </a:t>
            </a:r>
            <a:r>
              <a:rPr lang="es-ES_tradnl" dirty="0" err="1" smtClean="0"/>
              <a:t>beans</a:t>
            </a:r>
            <a:r>
              <a:rPr lang="es-ES_tradnl" dirty="0"/>
              <a:t>.</a:t>
            </a:r>
          </a:p>
        </p:txBody>
      </p:sp>
    </p:spTree>
    <p:extLst>
      <p:ext uri="{BB962C8B-B14F-4D97-AF65-F5344CB8AC3E}">
        <p14:creationId xmlns:p14="http://schemas.microsoft.com/office/powerpoint/2010/main" val="45722106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s-ES_tradnl" dirty="0" smtClean="0"/>
              <a:t>Descubrimiento automático</a:t>
            </a:r>
            <a:endParaRPr lang="es-ES_tradnl" dirty="0"/>
          </a:p>
        </p:txBody>
      </p:sp>
      <p:sp>
        <p:nvSpPr>
          <p:cNvPr id="6" name="Content Placeholder 5"/>
          <p:cNvSpPr>
            <a:spLocks noGrp="1"/>
          </p:cNvSpPr>
          <p:nvPr>
            <p:ph idx="1"/>
          </p:nvPr>
        </p:nvSpPr>
        <p:spPr/>
        <p:txBody>
          <a:bodyPr>
            <a:normAutofit lnSpcReduction="10000"/>
          </a:bodyPr>
          <a:lstStyle/>
          <a:p>
            <a:r>
              <a:rPr lang="es-ES_tradnl" dirty="0" smtClean="0"/>
              <a:t>Por defecto, el </a:t>
            </a:r>
            <a:r>
              <a:rPr lang="es-ES_tradnl" dirty="0" err="1" smtClean="0"/>
              <a:t>component-scan</a:t>
            </a:r>
            <a:r>
              <a:rPr lang="es-ES_tradnl" dirty="0" smtClean="0"/>
              <a:t> busca clases anotadas con los estereotipos siguientes:</a:t>
            </a:r>
          </a:p>
          <a:p>
            <a:pPr lvl="1"/>
            <a:r>
              <a:rPr lang="es-ES_tradnl" dirty="0" smtClean="0"/>
              <a:t>@</a:t>
            </a:r>
            <a:r>
              <a:rPr lang="es-ES_tradnl" dirty="0" err="1" smtClean="0"/>
              <a:t>Component</a:t>
            </a:r>
            <a:endParaRPr lang="es-ES_tradnl" dirty="0" smtClean="0"/>
          </a:p>
          <a:p>
            <a:pPr lvl="1"/>
            <a:r>
              <a:rPr lang="es-ES_tradnl" dirty="0" smtClean="0"/>
              <a:t>@</a:t>
            </a:r>
            <a:r>
              <a:rPr lang="es-ES_tradnl" dirty="0" err="1" smtClean="0"/>
              <a:t>Controller</a:t>
            </a:r>
            <a:endParaRPr lang="es-ES_tradnl" dirty="0" smtClean="0"/>
          </a:p>
          <a:p>
            <a:pPr lvl="1"/>
            <a:r>
              <a:rPr lang="es-ES_tradnl" dirty="0" smtClean="0"/>
              <a:t>@</a:t>
            </a:r>
            <a:r>
              <a:rPr lang="es-ES_tradnl" dirty="0" err="1" smtClean="0"/>
              <a:t>Repository</a:t>
            </a:r>
            <a:endParaRPr lang="es-ES_tradnl" dirty="0" smtClean="0"/>
          </a:p>
          <a:p>
            <a:pPr lvl="1"/>
            <a:r>
              <a:rPr lang="es-ES_tradnl" dirty="0" smtClean="0"/>
              <a:t>@</a:t>
            </a:r>
            <a:r>
              <a:rPr lang="es-ES_tradnl" dirty="0" err="1" smtClean="0"/>
              <a:t>Service</a:t>
            </a:r>
            <a:endParaRPr lang="es-ES_tradnl" dirty="0" smtClean="0"/>
          </a:p>
          <a:p>
            <a:pPr lvl="1"/>
            <a:r>
              <a:rPr lang="es-ES_tradnl" dirty="0" smtClean="0"/>
              <a:t>Cualquier anotación propia que se encuentra anotada con @</a:t>
            </a:r>
            <a:r>
              <a:rPr lang="es-ES_tradnl" dirty="0" err="1" smtClean="0"/>
              <a:t>Component</a:t>
            </a:r>
            <a:endParaRPr lang="es-ES_tradnl" dirty="0"/>
          </a:p>
        </p:txBody>
      </p:sp>
    </p:spTree>
    <p:extLst>
      <p:ext uri="{BB962C8B-B14F-4D97-AF65-F5344CB8AC3E}">
        <p14:creationId xmlns:p14="http://schemas.microsoft.com/office/powerpoint/2010/main" val="28245741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s-ES_tradnl" dirty="0" smtClean="0"/>
              <a:t>Descubrimiento automático</a:t>
            </a:r>
            <a:endParaRPr lang="es-ES_tradnl" dirty="0"/>
          </a:p>
        </p:txBody>
      </p:sp>
      <p:pic>
        <p:nvPicPr>
          <p:cNvPr id="4" name="Content Placeholder 3" descr="Screen shot 2011-11-17 at 10.10.05 AM.png"/>
          <p:cNvPicPr>
            <a:picLocks noGrp="1" noChangeAspect="1"/>
          </p:cNvPicPr>
          <p:nvPr>
            <p:ph idx="1"/>
          </p:nvPr>
        </p:nvPicPr>
        <p:blipFill>
          <a:blip r:embed="rId2">
            <a:extLst>
              <a:ext uri="{28A0092B-C50C-407E-A947-70E740481C1C}">
                <a14:useLocalDpi xmlns:a14="http://schemas.microsoft.com/office/drawing/2010/main" val="0"/>
              </a:ext>
            </a:extLst>
          </a:blip>
          <a:srcRect t="-16250" b="-16250"/>
          <a:stretch>
            <a:fillRect/>
          </a:stretch>
        </p:blipFill>
        <p:spPr/>
      </p:pic>
    </p:spTree>
    <p:extLst>
      <p:ext uri="{BB962C8B-B14F-4D97-AF65-F5344CB8AC3E}">
        <p14:creationId xmlns:p14="http://schemas.microsoft.com/office/powerpoint/2010/main" val="281463628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s-ES_tradnl" dirty="0" smtClean="0"/>
              <a:t>Descubrimiento automático</a:t>
            </a:r>
            <a:endParaRPr lang="es-ES_tradnl" dirty="0"/>
          </a:p>
        </p:txBody>
      </p:sp>
      <p:pic>
        <p:nvPicPr>
          <p:cNvPr id="5" name="Content Placeholder 4" descr="Screen shot 2011-11-17 at 10.10.55 AM.png"/>
          <p:cNvPicPr>
            <a:picLocks noGrp="1" noChangeAspect="1"/>
          </p:cNvPicPr>
          <p:nvPr>
            <p:ph idx="1"/>
          </p:nvPr>
        </p:nvPicPr>
        <p:blipFill>
          <a:blip r:embed="rId2">
            <a:extLst>
              <a:ext uri="{28A0092B-C50C-407E-A947-70E740481C1C}">
                <a14:useLocalDpi xmlns:a14="http://schemas.microsoft.com/office/drawing/2010/main" val="0"/>
              </a:ext>
            </a:extLst>
          </a:blip>
          <a:srcRect t="-101458" b="-101458"/>
          <a:stretch>
            <a:fillRect/>
          </a:stretch>
        </p:blipFill>
        <p:spPr/>
      </p:pic>
    </p:spTree>
    <p:extLst>
      <p:ext uri="{BB962C8B-B14F-4D97-AF65-F5344CB8AC3E}">
        <p14:creationId xmlns:p14="http://schemas.microsoft.com/office/powerpoint/2010/main" val="55685644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s-ES_tradnl" dirty="0" smtClean="0"/>
              <a:t>Descubrimiento automático</a:t>
            </a:r>
            <a:endParaRPr lang="es-ES_tradnl" dirty="0"/>
          </a:p>
        </p:txBody>
      </p:sp>
      <p:sp>
        <p:nvSpPr>
          <p:cNvPr id="3" name="Content Placeholder 2"/>
          <p:cNvSpPr>
            <a:spLocks noGrp="1"/>
          </p:cNvSpPr>
          <p:nvPr>
            <p:ph idx="1"/>
          </p:nvPr>
        </p:nvSpPr>
        <p:spPr/>
        <p:txBody>
          <a:bodyPr/>
          <a:lstStyle/>
          <a:p>
            <a:r>
              <a:rPr lang="es-ES_tradnl" dirty="0" smtClean="0"/>
              <a:t>Filtrado</a:t>
            </a:r>
          </a:p>
          <a:p>
            <a:pPr lvl="1"/>
            <a:r>
              <a:rPr lang="es-ES_tradnl" dirty="0" smtClean="0"/>
              <a:t>Se puede filtrar el escaneo de clases ya sea para incluir o excluir</a:t>
            </a:r>
          </a:p>
          <a:p>
            <a:pPr lvl="2"/>
            <a:r>
              <a:rPr lang="es-ES_tradnl" dirty="0" smtClean="0"/>
              <a:t>&lt;</a:t>
            </a:r>
            <a:r>
              <a:rPr lang="es-ES_tradnl" dirty="0" err="1" smtClean="0"/>
              <a:t>context:include-filter</a:t>
            </a:r>
            <a:r>
              <a:rPr lang="es-ES_tradnl" dirty="0" smtClean="0"/>
              <a:t>&gt;</a:t>
            </a:r>
          </a:p>
          <a:p>
            <a:pPr lvl="2"/>
            <a:r>
              <a:rPr lang="es-ES_tradnl" dirty="0" smtClean="0"/>
              <a:t>&lt;</a:t>
            </a:r>
            <a:r>
              <a:rPr lang="es-ES_tradnl" dirty="0" err="1" smtClean="0"/>
              <a:t>context:exclude-filter</a:t>
            </a:r>
            <a:r>
              <a:rPr lang="es-ES_tradnl" dirty="0" smtClean="0"/>
              <a:t>&gt;</a:t>
            </a:r>
            <a:endParaRPr lang="es-ES_tradnl" dirty="0"/>
          </a:p>
        </p:txBody>
      </p:sp>
    </p:spTree>
    <p:extLst>
      <p:ext uri="{BB962C8B-B14F-4D97-AF65-F5344CB8AC3E}">
        <p14:creationId xmlns:p14="http://schemas.microsoft.com/office/powerpoint/2010/main" val="22504134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Prueba Unitaria</a:t>
            </a:r>
            <a:endParaRPr lang="es-ES_tradnl" dirty="0"/>
          </a:p>
        </p:txBody>
      </p:sp>
      <p:pic>
        <p:nvPicPr>
          <p:cNvPr id="4" name="Content Placeholder 3" descr="Screen shot 2011-11-16 at 11.04.46 AM.png"/>
          <p:cNvPicPr>
            <a:picLocks noGrp="1" noChangeAspect="1"/>
          </p:cNvPicPr>
          <p:nvPr>
            <p:ph idx="1"/>
          </p:nvPr>
        </p:nvPicPr>
        <p:blipFill>
          <a:blip r:embed="rId2">
            <a:extLst>
              <a:ext uri="{28A0092B-C50C-407E-A947-70E740481C1C}">
                <a14:useLocalDpi xmlns:a14="http://schemas.microsoft.com/office/drawing/2010/main" val="0"/>
              </a:ext>
            </a:extLst>
          </a:blip>
          <a:srcRect t="-11812" b="-11812"/>
          <a:stretch>
            <a:fillRect/>
          </a:stretch>
        </p:blipFill>
        <p:spPr>
          <a:xfrm>
            <a:off x="1042988" y="2324100"/>
            <a:ext cx="6777037" cy="3508375"/>
          </a:xfrm>
        </p:spPr>
      </p:pic>
    </p:spTree>
    <p:extLst>
      <p:ext uri="{BB962C8B-B14F-4D97-AF65-F5344CB8AC3E}">
        <p14:creationId xmlns:p14="http://schemas.microsoft.com/office/powerpoint/2010/main" val="1617656644"/>
      </p:ext>
    </p:extLst>
  </p:cSld>
  <p:clrMapOvr>
    <a:masterClrMapping/>
  </p:clrMapOvr>
  <p:timing>
    <p:tnLst>
      <p:par>
        <p:cTn xmlns:p14="http://schemas.microsoft.com/office/powerpoint/2010/mai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s-ES_tradnl" dirty="0" smtClean="0"/>
              <a:t>Descubrimiento automático</a:t>
            </a:r>
            <a:endParaRPr lang="es-ES_tradnl" dirty="0"/>
          </a:p>
        </p:txBody>
      </p:sp>
      <p:pic>
        <p:nvPicPr>
          <p:cNvPr id="4" name="Content Placeholder 3" descr="Screen shot 2011-11-17 at 10.15.09 AM.png"/>
          <p:cNvPicPr>
            <a:picLocks noGrp="1" noChangeAspect="1"/>
          </p:cNvPicPr>
          <p:nvPr>
            <p:ph idx="1"/>
          </p:nvPr>
        </p:nvPicPr>
        <p:blipFill>
          <a:blip r:embed="rId2">
            <a:extLst>
              <a:ext uri="{28A0092B-C50C-407E-A947-70E740481C1C}">
                <a14:useLocalDpi xmlns:a14="http://schemas.microsoft.com/office/drawing/2010/main" val="0"/>
              </a:ext>
            </a:extLst>
          </a:blip>
          <a:srcRect t="-98732" b="-98732"/>
          <a:stretch>
            <a:fillRect/>
          </a:stretch>
        </p:blipFill>
        <p:spPr/>
      </p:pic>
    </p:spTree>
    <p:extLst>
      <p:ext uri="{BB962C8B-B14F-4D97-AF65-F5344CB8AC3E}">
        <p14:creationId xmlns:p14="http://schemas.microsoft.com/office/powerpoint/2010/main" val="51515656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s-ES_tradnl" dirty="0" smtClean="0"/>
              <a:t>Descubrimiento automático</a:t>
            </a:r>
            <a:endParaRPr lang="es-ES_tradnl" dirty="0"/>
          </a:p>
        </p:txBody>
      </p:sp>
      <p:sp>
        <p:nvSpPr>
          <p:cNvPr id="3" name="Content Placeholder 2"/>
          <p:cNvSpPr>
            <a:spLocks noGrp="1"/>
          </p:cNvSpPr>
          <p:nvPr>
            <p:ph idx="1"/>
          </p:nvPr>
        </p:nvSpPr>
        <p:spPr/>
        <p:txBody>
          <a:bodyPr>
            <a:normAutofit lnSpcReduction="10000"/>
          </a:bodyPr>
          <a:lstStyle/>
          <a:p>
            <a:r>
              <a:rPr lang="es-ES_tradnl" dirty="0" smtClean="0"/>
              <a:t>Tipos de Filtros</a:t>
            </a:r>
          </a:p>
          <a:p>
            <a:pPr lvl="1"/>
            <a:r>
              <a:rPr lang="es-ES_tradnl" dirty="0" err="1" smtClean="0"/>
              <a:t>annotation</a:t>
            </a:r>
            <a:endParaRPr lang="es-ES_tradnl" dirty="0" smtClean="0"/>
          </a:p>
          <a:p>
            <a:pPr lvl="2"/>
            <a:r>
              <a:rPr lang="es-ES_tradnl" dirty="0" smtClean="0"/>
              <a:t>Elige las clases que tienen cierta anotación a nivel Tipo</a:t>
            </a:r>
          </a:p>
          <a:p>
            <a:pPr lvl="1"/>
            <a:r>
              <a:rPr lang="es-ES_tradnl" dirty="0" err="1" smtClean="0"/>
              <a:t>assignable</a:t>
            </a:r>
            <a:endParaRPr lang="es-ES_tradnl" dirty="0" smtClean="0"/>
          </a:p>
          <a:p>
            <a:pPr lvl="2"/>
            <a:r>
              <a:rPr lang="es-ES_tradnl" dirty="0" smtClean="0"/>
              <a:t>Elige las clases que pueden ser asignadas al Tipo especificado en el atributo </a:t>
            </a:r>
            <a:r>
              <a:rPr lang="es-ES_tradnl" i="1" dirty="0" err="1" smtClean="0"/>
              <a:t>expression</a:t>
            </a:r>
            <a:endParaRPr lang="es-ES_tradnl" dirty="0" smtClean="0"/>
          </a:p>
          <a:p>
            <a:pPr lvl="1"/>
            <a:r>
              <a:rPr lang="es-ES_tradnl" dirty="0" err="1" smtClean="0"/>
              <a:t>aspectj</a:t>
            </a:r>
            <a:endParaRPr lang="es-ES_tradnl" dirty="0" smtClean="0"/>
          </a:p>
          <a:p>
            <a:pPr lvl="2"/>
            <a:r>
              <a:rPr lang="es-ES_tradnl" dirty="0" smtClean="0"/>
              <a:t>Elige las clases que </a:t>
            </a:r>
            <a:r>
              <a:rPr lang="es-ES_tradnl" dirty="0" err="1" smtClean="0"/>
              <a:t>concidan</a:t>
            </a:r>
            <a:r>
              <a:rPr lang="es-ES_tradnl" dirty="0" smtClean="0"/>
              <a:t> con el tipo </a:t>
            </a:r>
            <a:r>
              <a:rPr lang="es-ES_tradnl" dirty="0" err="1" smtClean="0"/>
              <a:t>AspectJ</a:t>
            </a:r>
            <a:endParaRPr lang="es-ES_tradnl" dirty="0"/>
          </a:p>
        </p:txBody>
      </p:sp>
    </p:spTree>
    <p:extLst>
      <p:ext uri="{BB962C8B-B14F-4D97-AF65-F5344CB8AC3E}">
        <p14:creationId xmlns:p14="http://schemas.microsoft.com/office/powerpoint/2010/main" val="332295072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s-ES_tradnl" dirty="0" smtClean="0"/>
              <a:t>Descubrimiento automático</a:t>
            </a:r>
            <a:endParaRPr lang="es-ES_tradnl" dirty="0"/>
          </a:p>
        </p:txBody>
      </p:sp>
      <p:sp>
        <p:nvSpPr>
          <p:cNvPr id="3" name="Content Placeholder 2"/>
          <p:cNvSpPr>
            <a:spLocks noGrp="1"/>
          </p:cNvSpPr>
          <p:nvPr>
            <p:ph idx="1"/>
          </p:nvPr>
        </p:nvSpPr>
        <p:spPr/>
        <p:txBody>
          <a:bodyPr/>
          <a:lstStyle/>
          <a:p>
            <a:r>
              <a:rPr lang="es-ES_tradnl" dirty="0" smtClean="0"/>
              <a:t>Tipos de Filtros (cont.)</a:t>
            </a:r>
          </a:p>
          <a:p>
            <a:pPr lvl="1"/>
            <a:r>
              <a:rPr lang="es-ES_tradnl" dirty="0" err="1" smtClean="0"/>
              <a:t>custom</a:t>
            </a:r>
            <a:endParaRPr lang="es-ES_tradnl" dirty="0" smtClean="0"/>
          </a:p>
          <a:p>
            <a:pPr lvl="2"/>
            <a:r>
              <a:rPr lang="es-ES_tradnl" dirty="0" smtClean="0"/>
              <a:t>Usa una clase que implemente a </a:t>
            </a:r>
            <a:r>
              <a:rPr lang="es-ES_tradnl" dirty="0" err="1" smtClean="0"/>
              <a:t>org.springframework.core.type.TypeFilter</a:t>
            </a:r>
            <a:endParaRPr lang="es-ES_tradnl" dirty="0" smtClean="0"/>
          </a:p>
          <a:p>
            <a:pPr lvl="1"/>
            <a:r>
              <a:rPr lang="es-ES_tradnl" dirty="0" err="1"/>
              <a:t>r</a:t>
            </a:r>
            <a:r>
              <a:rPr lang="es-ES_tradnl" dirty="0" err="1" smtClean="0"/>
              <a:t>egex</a:t>
            </a:r>
            <a:endParaRPr lang="es-ES_tradnl" dirty="0" smtClean="0"/>
          </a:p>
          <a:p>
            <a:pPr lvl="2"/>
            <a:r>
              <a:rPr lang="es-ES_tradnl" dirty="0" smtClean="0"/>
              <a:t>Elige las clases que sus nombres coincidan con la expresión regular</a:t>
            </a:r>
            <a:endParaRPr lang="es-ES_tradnl" dirty="0"/>
          </a:p>
        </p:txBody>
      </p:sp>
    </p:spTree>
    <p:extLst>
      <p:ext uri="{BB962C8B-B14F-4D97-AF65-F5344CB8AC3E}">
        <p14:creationId xmlns:p14="http://schemas.microsoft.com/office/powerpoint/2010/main" val="110972617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s-ES_tradnl" dirty="0" smtClean="0"/>
              <a:t>Descubrimiento automático</a:t>
            </a:r>
            <a:endParaRPr lang="es-ES_tradnl" dirty="0"/>
          </a:p>
        </p:txBody>
      </p:sp>
      <p:pic>
        <p:nvPicPr>
          <p:cNvPr id="4" name="Content Placeholder 3" descr="Screen shot 2011-11-17 at 10.20.40 AM.png"/>
          <p:cNvPicPr>
            <a:picLocks noGrp="1" noChangeAspect="1"/>
          </p:cNvPicPr>
          <p:nvPr>
            <p:ph idx="1"/>
          </p:nvPr>
        </p:nvPicPr>
        <p:blipFill>
          <a:blip r:embed="rId2">
            <a:extLst>
              <a:ext uri="{28A0092B-C50C-407E-A947-70E740481C1C}">
                <a14:useLocalDpi xmlns:a14="http://schemas.microsoft.com/office/drawing/2010/main" val="0"/>
              </a:ext>
            </a:extLst>
          </a:blip>
          <a:srcRect t="-54408" b="-54408"/>
          <a:stretch>
            <a:fillRect/>
          </a:stretch>
        </p:blipFill>
        <p:spPr/>
      </p:pic>
    </p:spTree>
    <p:extLst>
      <p:ext uri="{BB962C8B-B14F-4D97-AF65-F5344CB8AC3E}">
        <p14:creationId xmlns:p14="http://schemas.microsoft.com/office/powerpoint/2010/main" val="293531766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Ejercicio</a:t>
            </a:r>
            <a:endParaRPr lang="es-ES_tradnl" dirty="0"/>
          </a:p>
        </p:txBody>
      </p:sp>
      <p:sp>
        <p:nvSpPr>
          <p:cNvPr id="3" name="Content Placeholder 2"/>
          <p:cNvSpPr>
            <a:spLocks noGrp="1"/>
          </p:cNvSpPr>
          <p:nvPr>
            <p:ph idx="1"/>
          </p:nvPr>
        </p:nvSpPr>
        <p:spPr/>
        <p:txBody>
          <a:bodyPr/>
          <a:lstStyle/>
          <a:p>
            <a:r>
              <a:rPr lang="es-ES_tradnl" dirty="0" smtClean="0"/>
              <a:t>Migrar Lote de carros a Spring / Maven / JUnit / </a:t>
            </a:r>
            <a:r>
              <a:rPr lang="es-ES_tradnl" dirty="0" err="1" smtClean="0"/>
              <a:t>Mockito</a:t>
            </a:r>
            <a:endParaRPr lang="es-ES_tradnl" dirty="0"/>
          </a:p>
        </p:txBody>
      </p:sp>
    </p:spTree>
    <p:extLst>
      <p:ext uri="{BB962C8B-B14F-4D97-AF65-F5344CB8AC3E}">
        <p14:creationId xmlns:p14="http://schemas.microsoft.com/office/powerpoint/2010/main" val="1068963459"/>
      </p:ext>
    </p:extLst>
  </p:cSld>
  <p:clrMapOvr>
    <a:masterClrMapping/>
  </p:clrMapOvr>
  <p:timing>
    <p:tnLst>
      <p:par>
        <p:cTn xmlns:p14="http://schemas.microsoft.com/office/powerpoint/2010/mai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AOP</a:t>
            </a:r>
            <a:endParaRPr lang="es-ES_tradnl" dirty="0"/>
          </a:p>
        </p:txBody>
      </p:sp>
      <p:pic>
        <p:nvPicPr>
          <p:cNvPr id="4" name="Content Placeholder 3" descr="Screen shot 2011-11-17 at 10.25.00 AM.png"/>
          <p:cNvPicPr>
            <a:picLocks noGrp="1" noChangeAspect="1"/>
          </p:cNvPicPr>
          <p:nvPr>
            <p:ph idx="1"/>
          </p:nvPr>
        </p:nvPicPr>
        <p:blipFill>
          <a:blip r:embed="rId3">
            <a:extLst>
              <a:ext uri="{28A0092B-C50C-407E-A947-70E740481C1C}">
                <a14:useLocalDpi xmlns:a14="http://schemas.microsoft.com/office/drawing/2010/main" val="0"/>
              </a:ext>
            </a:extLst>
          </a:blip>
          <a:srcRect l="-8379" r="-8379"/>
          <a:stretch>
            <a:fillRect/>
          </a:stretch>
        </p:blipFill>
        <p:spPr/>
      </p:pic>
    </p:spTree>
    <p:extLst>
      <p:ext uri="{BB962C8B-B14F-4D97-AF65-F5344CB8AC3E}">
        <p14:creationId xmlns:p14="http://schemas.microsoft.com/office/powerpoint/2010/main" val="2261999826"/>
      </p:ext>
    </p:extLst>
  </p:cSld>
  <p:clrMapOvr>
    <a:masterClrMapping/>
  </p:clrMapOvr>
  <p:timing>
    <p:tnLst>
      <p:par>
        <p:cTn xmlns:p14="http://schemas.microsoft.com/office/powerpoint/2010/mai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AOP</a:t>
            </a:r>
            <a:endParaRPr lang="es-ES_tradnl" dirty="0"/>
          </a:p>
        </p:txBody>
      </p:sp>
      <p:sp>
        <p:nvSpPr>
          <p:cNvPr id="3" name="Content Placeholder 2"/>
          <p:cNvSpPr>
            <a:spLocks noGrp="1"/>
          </p:cNvSpPr>
          <p:nvPr>
            <p:ph idx="1"/>
          </p:nvPr>
        </p:nvSpPr>
        <p:spPr/>
        <p:txBody>
          <a:bodyPr/>
          <a:lstStyle/>
          <a:p>
            <a:r>
              <a:rPr lang="es-ES_tradnl" dirty="0"/>
              <a:t>La herencia puede ayudarnos a resolver este problema, pero en cuanto el sistema crezca, tendremos un modelo complejo y tendremos que saber mucho de este para poder hacer las llamadas correctas.</a:t>
            </a:r>
          </a:p>
          <a:p>
            <a:r>
              <a:rPr lang="es-ES_tradnl" dirty="0" smtClean="0"/>
              <a:t>Los aspectos nos ofrecen una alternativa que puede ser mas limpia en muchos casos.</a:t>
            </a:r>
            <a:endParaRPr lang="es-ES_tradnl" dirty="0"/>
          </a:p>
        </p:txBody>
      </p:sp>
    </p:spTree>
    <p:extLst>
      <p:ext uri="{BB962C8B-B14F-4D97-AF65-F5344CB8AC3E}">
        <p14:creationId xmlns:p14="http://schemas.microsoft.com/office/powerpoint/2010/main" val="880965405"/>
      </p:ext>
    </p:extLst>
  </p:cSld>
  <p:clrMapOvr>
    <a:masterClrMapping/>
  </p:clrMapOvr>
  <p:timing>
    <p:tnLst>
      <p:par>
        <p:cTn xmlns:p14="http://schemas.microsoft.com/office/powerpoint/2010/mai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AOP</a:t>
            </a:r>
            <a:endParaRPr lang="es-ES_tradnl" dirty="0"/>
          </a:p>
        </p:txBody>
      </p:sp>
      <p:sp>
        <p:nvSpPr>
          <p:cNvPr id="3" name="Content Placeholder 2"/>
          <p:cNvSpPr>
            <a:spLocks noGrp="1"/>
          </p:cNvSpPr>
          <p:nvPr>
            <p:ph idx="1"/>
          </p:nvPr>
        </p:nvSpPr>
        <p:spPr/>
        <p:txBody>
          <a:bodyPr/>
          <a:lstStyle/>
          <a:p>
            <a:r>
              <a:rPr lang="es-ES_tradnl" dirty="0" smtClean="0"/>
              <a:t>Defines la funcionalidad común en un lugar, pero sólo declaras cómo y dónde esta funcionalidad ha de aplicarse sin necesidad de modificar la clase a la que le aplicaras dicha funcionalidad.</a:t>
            </a:r>
          </a:p>
          <a:p>
            <a:r>
              <a:rPr lang="es-ES_tradnl" dirty="0" smtClean="0"/>
              <a:t>Estas funcionalidades son conocidas como </a:t>
            </a:r>
            <a:r>
              <a:rPr lang="es-ES_tradnl" i="1" dirty="0" smtClean="0"/>
              <a:t>aspectos</a:t>
            </a:r>
            <a:endParaRPr lang="es-ES_tradnl" dirty="0"/>
          </a:p>
        </p:txBody>
      </p:sp>
    </p:spTree>
    <p:extLst>
      <p:ext uri="{BB962C8B-B14F-4D97-AF65-F5344CB8AC3E}">
        <p14:creationId xmlns:p14="http://schemas.microsoft.com/office/powerpoint/2010/main" val="238164025"/>
      </p:ext>
    </p:extLst>
  </p:cSld>
  <p:clrMapOvr>
    <a:masterClrMapping/>
  </p:clrMapOvr>
  <p:timing>
    <p:tnLst>
      <p:par>
        <p:cTn xmlns:p14="http://schemas.microsoft.com/office/powerpoint/2010/mai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ADVICE</a:t>
            </a:r>
            <a:endParaRPr lang="es-ES_tradnl" dirty="0"/>
          </a:p>
        </p:txBody>
      </p:sp>
      <p:sp>
        <p:nvSpPr>
          <p:cNvPr id="6" name="Content Placeholder 5"/>
          <p:cNvSpPr>
            <a:spLocks noGrp="1"/>
          </p:cNvSpPr>
          <p:nvPr>
            <p:ph sz="quarter" idx="13"/>
          </p:nvPr>
        </p:nvSpPr>
        <p:spPr/>
        <p:txBody>
          <a:bodyPr/>
          <a:lstStyle/>
          <a:p>
            <a:r>
              <a:rPr lang="es-ES_tradnl" dirty="0" smtClean="0"/>
              <a:t>El trabajo de un aspecto se le llama </a:t>
            </a:r>
            <a:r>
              <a:rPr lang="es-ES_tradnl" i="1" dirty="0" err="1" smtClean="0"/>
              <a:t>advice</a:t>
            </a:r>
            <a:r>
              <a:rPr lang="es-ES_tradnl" dirty="0" smtClean="0"/>
              <a:t> (consejo)</a:t>
            </a:r>
          </a:p>
          <a:p>
            <a:r>
              <a:rPr lang="es-ES_tradnl" dirty="0"/>
              <a:t>Este define tanto el qué como el cuándo, además de el trabajo que debe realizar</a:t>
            </a:r>
            <a:r>
              <a:rPr lang="es-ES_tradnl" dirty="0" smtClean="0"/>
              <a:t>.</a:t>
            </a:r>
          </a:p>
          <a:p>
            <a:endParaRPr lang="es-ES_tradnl" dirty="0"/>
          </a:p>
        </p:txBody>
      </p:sp>
      <p:pic>
        <p:nvPicPr>
          <p:cNvPr id="8" name="Content Placeholder 7" descr="Screen shot 2011-11-17 at 10.31.07 AM.png"/>
          <p:cNvPicPr>
            <a:picLocks noGrp="1" noChangeAspect="1"/>
          </p:cNvPicPr>
          <p:nvPr>
            <p:ph sz="quarter" idx="14"/>
          </p:nvPr>
        </p:nvPicPr>
        <p:blipFill>
          <a:blip r:embed="rId2">
            <a:extLst>
              <a:ext uri="{28A0092B-C50C-407E-A947-70E740481C1C}">
                <a14:useLocalDpi xmlns:a14="http://schemas.microsoft.com/office/drawing/2010/main" val="0"/>
              </a:ext>
            </a:extLst>
          </a:blip>
          <a:srcRect t="-36999" b="-36999"/>
          <a:stretch>
            <a:fillRect/>
          </a:stretch>
        </p:blipFill>
        <p:spPr/>
      </p:pic>
    </p:spTree>
    <p:extLst>
      <p:ext uri="{BB962C8B-B14F-4D97-AF65-F5344CB8AC3E}">
        <p14:creationId xmlns:p14="http://schemas.microsoft.com/office/powerpoint/2010/main" val="2256551091"/>
      </p:ext>
    </p:extLst>
  </p:cSld>
  <p:clrMapOvr>
    <a:masterClrMapping/>
  </p:clrMapOvr>
  <p:timing>
    <p:tnLst>
      <p:par>
        <p:cTn xmlns:p14="http://schemas.microsoft.com/office/powerpoint/2010/mai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s-ES_tradnl" dirty="0" smtClean="0"/>
              <a:t>Tipos de </a:t>
            </a:r>
            <a:r>
              <a:rPr lang="es-ES_tradnl" i="1" dirty="0" err="1" smtClean="0"/>
              <a:t>advice</a:t>
            </a:r>
            <a:endParaRPr lang="es-ES_tradnl" dirty="0"/>
          </a:p>
        </p:txBody>
      </p:sp>
      <p:sp>
        <p:nvSpPr>
          <p:cNvPr id="6" name="Content Placeholder 5"/>
          <p:cNvSpPr>
            <a:spLocks noGrp="1"/>
          </p:cNvSpPr>
          <p:nvPr>
            <p:ph idx="1"/>
          </p:nvPr>
        </p:nvSpPr>
        <p:spPr/>
        <p:txBody>
          <a:bodyPr/>
          <a:lstStyle/>
          <a:p>
            <a:r>
              <a:rPr lang="es-ES_tradnl" dirty="0" err="1" smtClean="0"/>
              <a:t>Before</a:t>
            </a:r>
            <a:endParaRPr lang="es-ES_tradnl" dirty="0" smtClean="0"/>
          </a:p>
          <a:p>
            <a:pPr lvl="1"/>
            <a:r>
              <a:rPr lang="es-ES_tradnl" dirty="0" smtClean="0"/>
              <a:t>La funcionalidad se realiza antes que el método sea invocado</a:t>
            </a:r>
          </a:p>
          <a:p>
            <a:r>
              <a:rPr lang="es-ES_tradnl" dirty="0" err="1" smtClean="0"/>
              <a:t>After</a:t>
            </a:r>
            <a:endParaRPr lang="es-ES_tradnl" dirty="0" smtClean="0"/>
          </a:p>
          <a:p>
            <a:pPr lvl="1"/>
            <a:r>
              <a:rPr lang="es-ES_tradnl" dirty="0" smtClean="0"/>
              <a:t>La funcionalidad se realiza después que el método ha sido invocado, no importando su resultado</a:t>
            </a:r>
          </a:p>
        </p:txBody>
      </p:sp>
    </p:spTree>
    <p:extLst>
      <p:ext uri="{BB962C8B-B14F-4D97-AF65-F5344CB8AC3E}">
        <p14:creationId xmlns:p14="http://schemas.microsoft.com/office/powerpoint/2010/main" val="1570885426"/>
      </p:ext>
    </p:extLst>
  </p:cSld>
  <p:clrMapOvr>
    <a:masterClrMapping/>
  </p:clrMapOvr>
  <p:timing>
    <p:tnLst>
      <p:par>
        <p:cTn xmlns:p14="http://schemas.microsoft.com/office/powerpoint/2010/mai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Austin">
  <a:themeElements>
    <a:clrScheme name="Austin">
      <a:dk1>
        <a:sysClr val="windowText" lastClr="000000"/>
      </a:dk1>
      <a:lt1>
        <a:sysClr val="window" lastClr="FFFFFF"/>
      </a:lt1>
      <a:dk2>
        <a:srgbClr val="3E3D2D"/>
      </a:dk2>
      <a:lt2>
        <a:srgbClr val="CAF278"/>
      </a:lt2>
      <a:accent1>
        <a:srgbClr val="94C600"/>
      </a:accent1>
      <a:accent2>
        <a:srgbClr val="71685A"/>
      </a:accent2>
      <a:accent3>
        <a:srgbClr val="FF6700"/>
      </a:accent3>
      <a:accent4>
        <a:srgbClr val="909465"/>
      </a:accent4>
      <a:accent5>
        <a:srgbClr val="956B43"/>
      </a:accent5>
      <a:accent6>
        <a:srgbClr val="FEA022"/>
      </a:accent6>
      <a:hlink>
        <a:srgbClr val="E68200"/>
      </a:hlink>
      <a:folHlink>
        <a:srgbClr val="FFA94A"/>
      </a:folHlink>
    </a:clrScheme>
    <a:fontScheme name="Austin">
      <a:majorFont>
        <a:latin typeface="Century Gothic"/>
        <a:ea typeface=""/>
        <a:cs typeface=""/>
        <a:font script="Jpan" typeface="ＭＳ ゴシック"/>
        <a:font script="Hang" typeface="HY중고딕"/>
        <a:font script="Hans" typeface="微软雅黑"/>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微软雅黑"/>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Austin">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lumMod val="100000"/>
              </a:schemeClr>
            </a:gs>
          </a:gsLst>
          <a:lin ang="5040000" scaled="1"/>
        </a:gradFill>
        <a:gradFill rotWithShape="1">
          <a:gsLst>
            <a:gs pos="0">
              <a:schemeClr val="phClr"/>
            </a:gs>
            <a:gs pos="100000">
              <a:schemeClr val="phClr">
                <a:shade val="75000"/>
                <a:satMod val="120000"/>
                <a:lumMod val="9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scene3d>
            <a:camera prst="orthographicFront">
              <a:rot lat="0" lon="0" rev="0"/>
            </a:camera>
            <a:lightRig rig="threePt" dir="tl">
              <a:rot lat="0" lon="0" rev="20400000"/>
            </a:lightRig>
          </a:scene3d>
          <a:sp3d>
            <a:bevelT w="50800" h="12700" prst="softRound"/>
          </a:sp3d>
        </a:effectStyle>
        <a:effectStyle>
          <a:effectLst>
            <a:outerShdw blurRad="44450" dist="50800" dir="5400000" sx="96000" rotWithShape="0">
              <a:srgbClr val="000000">
                <a:alpha val="34000"/>
              </a:srgbClr>
            </a:outerShdw>
          </a:effectLst>
          <a:scene3d>
            <a:camera prst="orthographicFront">
              <a:rot lat="0" lon="0" rev="0"/>
            </a:camera>
            <a:lightRig rig="threePt" dir="tl">
              <a:rot lat="0" lon="0" rev="20400000"/>
            </a:lightRig>
          </a:scene3d>
          <a:sp3d contourW="15875" prstMaterial="metal">
            <a:bevelT w="101600" h="25400" prst="softRound"/>
            <a:contourClr>
              <a:schemeClr val="phClr">
                <a:shade val="30000"/>
              </a:schemeClr>
            </a:contourClr>
          </a:sp3d>
        </a:effectStyle>
      </a:effectStyleLst>
      <a:bgFillStyleLst>
        <a:solidFill>
          <a:schemeClr val="phClr"/>
        </a:solidFill>
        <a:gradFill rotWithShape="1">
          <a:gsLst>
            <a:gs pos="0">
              <a:schemeClr val="phClr">
                <a:shade val="94000"/>
                <a:satMod val="114000"/>
                <a:lumMod val="96000"/>
              </a:schemeClr>
            </a:gs>
            <a:gs pos="62000">
              <a:schemeClr val="phClr">
                <a:tint val="92000"/>
                <a:shade val="66000"/>
                <a:satMod val="110000"/>
                <a:lumMod val="80000"/>
              </a:schemeClr>
            </a:gs>
            <a:gs pos="100000">
              <a:schemeClr val="phClr">
                <a:tint val="89000"/>
                <a:shade val="62000"/>
                <a:satMod val="110000"/>
                <a:lumMod val="72000"/>
              </a:schemeClr>
            </a:gs>
          </a:gsLst>
          <a:lin ang="5400000" scaled="0"/>
        </a:gradFill>
        <a:blipFill rotWithShape="1">
          <a:blip xmlns:r="http://schemas.openxmlformats.org/officeDocument/2006/relationships" r:embed="rId1">
            <a:duotone>
              <a:schemeClr val="phClr">
                <a:tint val="80000"/>
                <a:shade val="58000"/>
              </a:schemeClr>
              <a:schemeClr val="phClr">
                <a:tint val="73000"/>
                <a:shade val="68000"/>
                <a:satMod val="150000"/>
              </a:schemeClr>
            </a:duotone>
          </a:blip>
          <a:tile tx="0" ty="0" sx="100000" sy="10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Austin.thmx</Template>
  <TotalTime>9337</TotalTime>
  <Words>4801</Words>
  <Application>Microsoft Macintosh PowerPoint</Application>
  <PresentationFormat>On-screen Show (4:3)</PresentationFormat>
  <Paragraphs>749</Paragraphs>
  <Slides>240</Slides>
  <Notes>8</Notes>
  <HiddenSlides>0</HiddenSlides>
  <MMClips>0</MMClips>
  <ScaleCrop>false</ScaleCrop>
  <HeadingPairs>
    <vt:vector size="4" baseType="variant">
      <vt:variant>
        <vt:lpstr>Theme</vt:lpstr>
      </vt:variant>
      <vt:variant>
        <vt:i4>1</vt:i4>
      </vt:variant>
      <vt:variant>
        <vt:lpstr>Slide Titles</vt:lpstr>
      </vt:variant>
      <vt:variant>
        <vt:i4>240</vt:i4>
      </vt:variant>
    </vt:vector>
  </HeadingPairs>
  <TitlesOfParts>
    <vt:vector size="241" baseType="lpstr">
      <vt:lpstr>Austin</vt:lpstr>
      <vt:lpstr>Desarrollo Web utilizando Spring 3.0</vt:lpstr>
      <vt:lpstr>Spring Core</vt:lpstr>
      <vt:lpstr>Historia</vt:lpstr>
      <vt:lpstr>Simplifica Java</vt:lpstr>
      <vt:lpstr>EJB 2.0</vt:lpstr>
      <vt:lpstr>Spring</vt:lpstr>
      <vt:lpstr>Acoplamiento</vt:lpstr>
      <vt:lpstr>Desacoplamiento (DI)</vt:lpstr>
      <vt:lpstr>Prueba Unitaria</vt:lpstr>
      <vt:lpstr>Ejemplo</vt:lpstr>
      <vt:lpstr>AOP</vt:lpstr>
      <vt:lpstr>Problemas que resuelve</vt:lpstr>
      <vt:lpstr>Ejemplo del problema</vt:lpstr>
      <vt:lpstr>Problema resuelto con AOP</vt:lpstr>
      <vt:lpstr>AOP</vt:lpstr>
      <vt:lpstr>¿Solución?</vt:lpstr>
      <vt:lpstr>Utilizando AOP</vt:lpstr>
      <vt:lpstr>Ejemplo</vt:lpstr>
      <vt:lpstr>Contenedor</vt:lpstr>
      <vt:lpstr>Contextos</vt:lpstr>
      <vt:lpstr>Ejemplos</vt:lpstr>
      <vt:lpstr>Ciclo de vida</vt:lpstr>
      <vt:lpstr>Módulos</vt:lpstr>
      <vt:lpstr>Core</vt:lpstr>
      <vt:lpstr>AOP</vt:lpstr>
      <vt:lpstr>Acceso a Datos e Integración</vt:lpstr>
      <vt:lpstr>Web y Acceso Remoto</vt:lpstr>
      <vt:lpstr>Pruebas</vt:lpstr>
      <vt:lpstr>Otros módulos</vt:lpstr>
      <vt:lpstr>Nuevo en 2.5</vt:lpstr>
      <vt:lpstr>Nuevo en 3.0</vt:lpstr>
      <vt:lpstr>Nuevo en 3.0 (cont.)</vt:lpstr>
      <vt:lpstr>Conexiones (Wiring)</vt:lpstr>
      <vt:lpstr>Namespaces</vt:lpstr>
      <vt:lpstr>Namespaces (cont.)</vt:lpstr>
      <vt:lpstr>Namespaces (cont.)</vt:lpstr>
      <vt:lpstr>Namespaces (cont.)</vt:lpstr>
      <vt:lpstr>Ejercicio</vt:lpstr>
      <vt:lpstr>Alcances</vt:lpstr>
      <vt:lpstr>Alcances</vt:lpstr>
      <vt:lpstr>Alcances</vt:lpstr>
      <vt:lpstr>Ejemplo</vt:lpstr>
      <vt:lpstr>Inicialización y Destrucción</vt:lpstr>
      <vt:lpstr>Inicialización y Destrucción (cont.)</vt:lpstr>
      <vt:lpstr>Inyectando propiedades</vt:lpstr>
      <vt:lpstr>Inyectando propiedades</vt:lpstr>
      <vt:lpstr>Inyectando propiedades</vt:lpstr>
      <vt:lpstr>Inyectando propiedades</vt:lpstr>
      <vt:lpstr>Inyectando colecciones</vt:lpstr>
      <vt:lpstr>Inyectando colecciones</vt:lpstr>
      <vt:lpstr>Inyectando colecciones</vt:lpstr>
      <vt:lpstr>Inyectando colecciones</vt:lpstr>
      <vt:lpstr>Inyectando colecciones</vt:lpstr>
      <vt:lpstr>Inyectando colecciones</vt:lpstr>
      <vt:lpstr>Inyectando colecciones</vt:lpstr>
      <vt:lpstr>Inyectando colecciones</vt:lpstr>
      <vt:lpstr>Inyectando colecciones</vt:lpstr>
      <vt:lpstr>Inyectando propiedades automáticamente</vt:lpstr>
      <vt:lpstr>Inyectando propiedades automáticamente</vt:lpstr>
      <vt:lpstr>Inyectando byName</vt:lpstr>
      <vt:lpstr>Inyectando byName</vt:lpstr>
      <vt:lpstr>Inyectando byType</vt:lpstr>
      <vt:lpstr>Inyectando byType</vt:lpstr>
      <vt:lpstr>Inyectando por constructor</vt:lpstr>
      <vt:lpstr>Inyectando por constructor</vt:lpstr>
      <vt:lpstr>Auto detectar la inyección</vt:lpstr>
      <vt:lpstr>Configuración general de la auto inyección</vt:lpstr>
      <vt:lpstr>Mezclar auto inyección con la explícita</vt:lpstr>
      <vt:lpstr>Mezclar auto inyección con la explícita</vt:lpstr>
      <vt:lpstr>Inyectando con anotaciones</vt:lpstr>
      <vt:lpstr>Inyectando con anotaciones</vt:lpstr>
      <vt:lpstr>Inyectando con anotaciones</vt:lpstr>
      <vt:lpstr>@Autowired</vt:lpstr>
      <vt:lpstr>@Autowired</vt:lpstr>
      <vt:lpstr>@Autowired</vt:lpstr>
      <vt:lpstr>@Autowired</vt:lpstr>
      <vt:lpstr>@Autowired</vt:lpstr>
      <vt:lpstr>Seleccionar</vt:lpstr>
      <vt:lpstr>Seleccionar</vt:lpstr>
      <vt:lpstr>@Inject</vt:lpstr>
      <vt:lpstr>@Inject</vt:lpstr>
      <vt:lpstr>@Inject</vt:lpstr>
      <vt:lpstr>@Value</vt:lpstr>
      <vt:lpstr>Descubrimiento automático</vt:lpstr>
      <vt:lpstr>Descubrimiento automático</vt:lpstr>
      <vt:lpstr>Descubrimiento automático</vt:lpstr>
      <vt:lpstr>Descubrimiento automático</vt:lpstr>
      <vt:lpstr>Descubrimiento automático</vt:lpstr>
      <vt:lpstr>Descubrimiento automático</vt:lpstr>
      <vt:lpstr>Descubrimiento automático</vt:lpstr>
      <vt:lpstr>Descubrimiento automático</vt:lpstr>
      <vt:lpstr>Descubrimiento automático</vt:lpstr>
      <vt:lpstr>Descubrimiento automático</vt:lpstr>
      <vt:lpstr>Ejercicio</vt:lpstr>
      <vt:lpstr>AOP</vt:lpstr>
      <vt:lpstr>AOP</vt:lpstr>
      <vt:lpstr>AOP</vt:lpstr>
      <vt:lpstr>ADVICE</vt:lpstr>
      <vt:lpstr>Tipos de advice</vt:lpstr>
      <vt:lpstr>Tipos de advice (cont.)</vt:lpstr>
      <vt:lpstr>JOIN POINTS</vt:lpstr>
      <vt:lpstr>POINTCUTS</vt:lpstr>
      <vt:lpstr>ASPECTS</vt:lpstr>
      <vt:lpstr>INTRODUCTIONS</vt:lpstr>
      <vt:lpstr>WEAVING (coser)</vt:lpstr>
      <vt:lpstr>Definición de Pointcuts</vt:lpstr>
      <vt:lpstr>Definición de Pointcuts (cont.)</vt:lpstr>
      <vt:lpstr>Definición de Pointcuts (cont.)</vt:lpstr>
      <vt:lpstr>Definición de Pointcuts (cont.)</vt:lpstr>
      <vt:lpstr>Definición de Pointcuts (cont.)</vt:lpstr>
      <vt:lpstr>Crear pointcuts</vt:lpstr>
      <vt:lpstr>Crear pointcuts</vt:lpstr>
      <vt:lpstr>Designador bean() de Spring</vt:lpstr>
      <vt:lpstr>AOP con XML</vt:lpstr>
      <vt:lpstr>AOP con XML (cont.)</vt:lpstr>
      <vt:lpstr>AOP con XML (cont.)</vt:lpstr>
      <vt:lpstr>Clase que ofrece el advice</vt:lpstr>
      <vt:lpstr>Definición del bean</vt:lpstr>
      <vt:lpstr>Configuración con XML</vt:lpstr>
      <vt:lpstr>Ejecución</vt:lpstr>
      <vt:lpstr>Optimizando pointcut</vt:lpstr>
      <vt:lpstr>Implementando around</vt:lpstr>
      <vt:lpstr>Configurando around</vt:lpstr>
      <vt:lpstr>Implementando con parámetros</vt:lpstr>
      <vt:lpstr>Implementando con parámetros</vt:lpstr>
      <vt:lpstr>Implementando con parámetros</vt:lpstr>
      <vt:lpstr>Introducir nueva funcionalidad</vt:lpstr>
      <vt:lpstr>Introducir nueva funcionalidad</vt:lpstr>
      <vt:lpstr>AOP con anotaciones</vt:lpstr>
      <vt:lpstr>AOP con anotaciones (cont.)</vt:lpstr>
      <vt:lpstr>around con anotaciones</vt:lpstr>
      <vt:lpstr>Pasando argumentos con advice anotado</vt:lpstr>
      <vt:lpstr>Agregar funcionalidad utilizando anotaciones</vt:lpstr>
      <vt:lpstr>Ejercicio</vt:lpstr>
      <vt:lpstr>Básicos de Spring</vt:lpstr>
      <vt:lpstr>Acceso a Datos</vt:lpstr>
      <vt:lpstr>Acceso a Datos</vt:lpstr>
      <vt:lpstr>Acceso a Datos</vt:lpstr>
      <vt:lpstr>Templates  y Callbacks</vt:lpstr>
      <vt:lpstr>Plantillas (Templates)</vt:lpstr>
      <vt:lpstr>Plantillas (Templates)</vt:lpstr>
      <vt:lpstr>Plantillas (Templates)</vt:lpstr>
      <vt:lpstr>DAO Support</vt:lpstr>
      <vt:lpstr>DAO Support</vt:lpstr>
      <vt:lpstr>DAO Support</vt:lpstr>
      <vt:lpstr>Acceso mediante JNDI</vt:lpstr>
      <vt:lpstr>Acceso a través de DBCP</vt:lpstr>
      <vt:lpstr>Acceso a través del DriverManagerDataSource</vt:lpstr>
      <vt:lpstr>Declaración de SQL</vt:lpstr>
      <vt:lpstr>Insertar Datos</vt:lpstr>
      <vt:lpstr>Actualizar Datos</vt:lpstr>
      <vt:lpstr>Obtener Datos</vt:lpstr>
      <vt:lpstr>Utilizando Templates</vt:lpstr>
      <vt:lpstr>Utilizando Templates</vt:lpstr>
      <vt:lpstr>Insertar Datos</vt:lpstr>
      <vt:lpstr>Obtener Datos</vt:lpstr>
      <vt:lpstr>Uso de parámetros con nombre</vt:lpstr>
      <vt:lpstr>Extender las clases de soporte</vt:lpstr>
      <vt:lpstr>Extender las clases de soporte</vt:lpstr>
      <vt:lpstr>Ejemplo</vt:lpstr>
      <vt:lpstr>Ejercicio</vt:lpstr>
      <vt:lpstr>Spring ORM</vt:lpstr>
      <vt:lpstr>Spring ORM</vt:lpstr>
      <vt:lpstr>Hibernate</vt:lpstr>
      <vt:lpstr>Hibernate</vt:lpstr>
      <vt:lpstr>Hibernate</vt:lpstr>
      <vt:lpstr>Hibernate</vt:lpstr>
      <vt:lpstr>Ejemplo</vt:lpstr>
      <vt:lpstr>Ejercicio</vt:lpstr>
      <vt:lpstr>JPA</vt:lpstr>
      <vt:lpstr>Configurando JPA a nivel Aplicación</vt:lpstr>
      <vt:lpstr>Configurando JPA a nivel contenedor</vt:lpstr>
      <vt:lpstr>Configurando JPA a nivel contenedor</vt:lpstr>
      <vt:lpstr>Configurando JPA a nivel contenedor</vt:lpstr>
      <vt:lpstr>Configurando JPA</vt:lpstr>
      <vt:lpstr>Ejemplo</vt:lpstr>
      <vt:lpstr>Ejercicio</vt:lpstr>
      <vt:lpstr>Administrando Transacciones</vt:lpstr>
      <vt:lpstr>Transacciones</vt:lpstr>
      <vt:lpstr>Administradores de Transacciones</vt:lpstr>
      <vt:lpstr>Administradores de Transacciones</vt:lpstr>
      <vt:lpstr>Administradores de Transacciones</vt:lpstr>
      <vt:lpstr>Administradores de Transacciones</vt:lpstr>
      <vt:lpstr>JDBC</vt:lpstr>
      <vt:lpstr>Hibernate</vt:lpstr>
      <vt:lpstr>JPA</vt:lpstr>
      <vt:lpstr>JTA</vt:lpstr>
      <vt:lpstr>Propagación de la Transacción</vt:lpstr>
      <vt:lpstr>Propagación de la Transacción</vt:lpstr>
      <vt:lpstr>Propagación de la Transacción</vt:lpstr>
      <vt:lpstr>Propagación de la Transacción</vt:lpstr>
      <vt:lpstr>Problemas de la Concurrencia</vt:lpstr>
      <vt:lpstr>Problemas de la Concurrencia</vt:lpstr>
      <vt:lpstr>Niveles de aislamiento</vt:lpstr>
      <vt:lpstr>Niveles de aislamiento</vt:lpstr>
      <vt:lpstr>Niveles de aislamiento</vt:lpstr>
      <vt:lpstr>Más propiedades</vt:lpstr>
      <vt:lpstr>Más propiedades</vt:lpstr>
      <vt:lpstr>Configuración</vt:lpstr>
      <vt:lpstr>Configuración</vt:lpstr>
      <vt:lpstr>Opciones de &lt;tx:method&gt;</vt:lpstr>
      <vt:lpstr>Opciones de &lt;tx:method&gt;</vt:lpstr>
      <vt:lpstr>Transacción con AOP</vt:lpstr>
      <vt:lpstr>Transacciones con anotaciones</vt:lpstr>
      <vt:lpstr>Ejemplo</vt:lpstr>
      <vt:lpstr>Ejercicio</vt:lpstr>
      <vt:lpstr>Spring MVC</vt:lpstr>
      <vt:lpstr>Configuración en web.xml</vt:lpstr>
      <vt:lpstr>Configuración</vt:lpstr>
      <vt:lpstr>Ejemplo</vt:lpstr>
      <vt:lpstr>Resolución de Vistas</vt:lpstr>
      <vt:lpstr>Resolución de Vistas</vt:lpstr>
      <vt:lpstr>Configuración de Resolución de Vistas</vt:lpstr>
      <vt:lpstr>Configuración de Resolución de Vistas</vt:lpstr>
      <vt:lpstr>Ejemplo</vt:lpstr>
      <vt:lpstr>Ejercicio</vt:lpstr>
      <vt:lpstr>Spring Security</vt:lpstr>
      <vt:lpstr>Módulos</vt:lpstr>
      <vt:lpstr>Configuración</vt:lpstr>
      <vt:lpstr>Configuración</vt:lpstr>
      <vt:lpstr>Configurando la seguridad</vt:lpstr>
      <vt:lpstr>Ejemplo</vt:lpstr>
      <vt:lpstr>Configurando la seguridad</vt:lpstr>
      <vt:lpstr>Expresiones</vt:lpstr>
      <vt:lpstr>Expresiones</vt:lpstr>
      <vt:lpstr>Obligando el HTTPS</vt:lpstr>
      <vt:lpstr>Asegurando la vista</vt:lpstr>
      <vt:lpstr>Declaración de Tags</vt:lpstr>
      <vt:lpstr>Propiedades de authentication</vt:lpstr>
      <vt:lpstr>&lt;security:authorize&gt;</vt:lpstr>
      <vt:lpstr>Autenticando usuarios</vt:lpstr>
      <vt:lpstr>Ejemplo</vt:lpstr>
      <vt:lpstr>Ejercicio</vt:lpstr>
      <vt:lpstr>Integrando Spring</vt:lpstr>
      <vt:lpstr>Remoting</vt:lpstr>
      <vt:lpstr>RPC</vt:lpstr>
      <vt:lpstr>Ejemplo</vt:lpstr>
      <vt:lpstr>Ejercicio</vt:lpstr>
      <vt:lpstr>G R A C I A S</vt:lpstr>
      <vt:lpstr>Referencias</vt:lpstr>
    </vt:vector>
  </TitlesOfParts>
  <Company>Universidad de Montemorelos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Desarrollo Web utilizando Spring 3.0</dc:title>
  <dc:creator>J. David Mendoza</dc:creator>
  <cp:lastModifiedBy>J. David Mendoza</cp:lastModifiedBy>
  <cp:revision>114</cp:revision>
  <dcterms:created xsi:type="dcterms:W3CDTF">2011-11-16T14:53:00Z</dcterms:created>
  <dcterms:modified xsi:type="dcterms:W3CDTF">2011-11-30T18:17:03Z</dcterms:modified>
</cp:coreProperties>
</file>